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95">
  <p:sldMasterIdLst>
    <p:sldMasterId id="2147483648" r:id="rId1"/>
  </p:sldMasterIdLst>
  <p:notesMasterIdLst>
    <p:notesMasterId r:id="rId34"/>
  </p:notesMasterIdLst>
  <p:sldIdLst>
    <p:sldId id="351" r:id="rId2"/>
    <p:sldId id="352" r:id="rId3"/>
    <p:sldId id="349" r:id="rId4"/>
    <p:sldId id="392" r:id="rId5"/>
    <p:sldId id="381" r:id="rId6"/>
    <p:sldId id="267" r:id="rId7"/>
    <p:sldId id="404" r:id="rId8"/>
    <p:sldId id="270" r:id="rId9"/>
    <p:sldId id="383" r:id="rId10"/>
    <p:sldId id="382" r:id="rId11"/>
    <p:sldId id="386" r:id="rId12"/>
    <p:sldId id="385" r:id="rId13"/>
    <p:sldId id="390" r:id="rId14"/>
    <p:sldId id="360" r:id="rId15"/>
    <p:sldId id="361" r:id="rId16"/>
    <p:sldId id="329" r:id="rId17"/>
    <p:sldId id="330" r:id="rId18"/>
    <p:sldId id="362" r:id="rId19"/>
    <p:sldId id="316" r:id="rId20"/>
    <p:sldId id="399" r:id="rId21"/>
    <p:sldId id="398" r:id="rId22"/>
    <p:sldId id="334" r:id="rId23"/>
    <p:sldId id="388" r:id="rId24"/>
    <p:sldId id="400" r:id="rId25"/>
    <p:sldId id="401" r:id="rId26"/>
    <p:sldId id="402" r:id="rId27"/>
    <p:sldId id="285" r:id="rId28"/>
    <p:sldId id="353" r:id="rId29"/>
    <p:sldId id="288" r:id="rId30"/>
    <p:sldId id="355" r:id="rId31"/>
    <p:sldId id="405" r:id="rId32"/>
    <p:sldId id="42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ju Varghese" initials="SV" lastIdx="1" clrIdx="0">
    <p:extLst>
      <p:ext uri="{19B8F6BF-5375-455C-9EA6-DF929625EA0E}">
        <p15:presenceInfo xmlns:p15="http://schemas.microsoft.com/office/powerpoint/2012/main" userId="594176b8a977fb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A15D"/>
    <a:srgbClr val="DA101A"/>
    <a:srgbClr val="963F96"/>
    <a:srgbClr val="953F95"/>
    <a:srgbClr val="FF00FF"/>
    <a:srgbClr val="95543F"/>
    <a:srgbClr val="FFFFFF"/>
    <a:srgbClr val="FF6702"/>
    <a:srgbClr val="458796"/>
    <a:srgbClr val="448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3" autoAdjust="0"/>
    <p:restoredTop sz="84182" autoAdjust="0"/>
  </p:normalViewPr>
  <p:slideViewPr>
    <p:cSldViewPr snapToGrid="0">
      <p:cViewPr varScale="1">
        <p:scale>
          <a:sx n="62" d="100"/>
          <a:sy n="62" d="100"/>
        </p:scale>
        <p:origin x="72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F99C1-BE7C-465A-B5DA-DB81B207479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38AF25-503B-4075-977D-8F46DFA952DC}">
      <dgm:prSet phldrT="[Text]" custT="1"/>
      <dgm:spPr>
        <a:solidFill>
          <a:srgbClr val="669966"/>
        </a:solidFill>
        <a:ln>
          <a:noFill/>
        </a:ln>
      </dgm:spPr>
      <dgm:t>
        <a:bodyPr/>
        <a:lstStyle/>
        <a:p>
          <a:r>
            <a:rPr lang="en-GB" sz="1700" spc="300">
              <a:latin typeface="Simplifica" panose="02000000000000000000" pitchFamily="2" charset="0"/>
            </a:rPr>
            <a:t>Initiation</a:t>
          </a:r>
          <a:endParaRPr lang="en-GB" sz="1700" spc="300" dirty="0">
            <a:latin typeface="Simplifica" panose="02000000000000000000" pitchFamily="2" charset="0"/>
          </a:endParaRPr>
        </a:p>
      </dgm:t>
    </dgm:pt>
    <dgm:pt modelId="{6BCBA83B-FA91-45F5-8EAE-C6B621174C48}" type="parTrans" cxnId="{EE285A13-9D4E-4875-8E73-6D932B0A70F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D897AD90-7FD0-4014-9827-743D6262A840}" type="sibTrans" cxnId="{EE285A13-9D4E-4875-8E73-6D932B0A70F8}">
      <dgm:prSet/>
      <dgm:spPr>
        <a:solidFill>
          <a:srgbClr val="669966"/>
        </a:solidFill>
      </dgm:spPr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D4AD36CF-C135-4AB9-8BC1-70E289A4EC46}">
      <dgm:prSet phldrT="[Text]" custT="1"/>
      <dgm:spPr>
        <a:solidFill>
          <a:srgbClr val="993366"/>
        </a:solidFill>
        <a:ln>
          <a:noFill/>
        </a:ln>
      </dgm:spPr>
      <dgm:t>
        <a:bodyPr/>
        <a:lstStyle/>
        <a:p>
          <a:r>
            <a:rPr lang="en-GB" sz="1600" spc="300" dirty="0">
              <a:latin typeface="Simplifica" panose="02000000000000000000" pitchFamily="2" charset="0"/>
            </a:rPr>
            <a:t>Prototype, &amp; Documentations </a:t>
          </a:r>
        </a:p>
      </dgm:t>
    </dgm:pt>
    <dgm:pt modelId="{DE2B4F1B-A071-4ADB-A2DE-EF727BB0C3B6}" type="parTrans" cxnId="{693AA311-F96B-4543-9160-32677AD991B9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C32CB323-DA9F-48D6-AF57-64F4F9F14B3B}" type="sibTrans" cxnId="{693AA311-F96B-4543-9160-32677AD991B9}">
      <dgm:prSet/>
      <dgm:spPr>
        <a:solidFill>
          <a:srgbClr val="993366"/>
        </a:solidFill>
      </dgm:spPr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501E8A92-5246-49B7-9251-DF2EC5D58103}">
      <dgm:prSet phldrT="[Text]" custT="1"/>
      <dgm:spPr>
        <a:solidFill>
          <a:srgbClr val="F4DCE8">
            <a:alpha val="89804"/>
          </a:srgbClr>
        </a:solidFill>
        <a:ln w="25400">
          <a:solidFill>
            <a:srgbClr val="993366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Prototype/UI/UX Approval</a:t>
          </a:r>
        </a:p>
      </dgm:t>
    </dgm:pt>
    <dgm:pt modelId="{B507856C-0CD1-4FBA-BFBE-C0E7CC811DFD}" type="parTrans" cxnId="{9BCB2B43-342F-44F9-9C61-2A41C04FB3A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1D0A6960-1C23-49BA-A0C0-C8D3DC19FBF4}" type="sibTrans" cxnId="{9BCB2B43-342F-44F9-9C61-2A41C04FB3A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81356A0A-5D80-4746-AE7B-55F6EFC85CAE}">
      <dgm:prSet phldrT="[Text]" custT="1"/>
      <dgm:spPr>
        <a:solidFill>
          <a:srgbClr val="FFCC00"/>
        </a:solidFill>
        <a:ln>
          <a:noFill/>
        </a:ln>
      </dgm:spPr>
      <dgm:t>
        <a:bodyPr/>
        <a:lstStyle/>
        <a:p>
          <a:r>
            <a:rPr lang="en-GB" sz="1700" spc="300" dirty="0">
              <a:solidFill>
                <a:schemeClr val="tx1"/>
              </a:solidFill>
              <a:latin typeface="Simplifica" panose="02000000000000000000" pitchFamily="2" charset="0"/>
            </a:rPr>
            <a:t>Development &amp; QA</a:t>
          </a:r>
        </a:p>
      </dgm:t>
    </dgm:pt>
    <dgm:pt modelId="{49C027C2-1C73-4F59-A749-B22DB05A560F}" type="parTrans" cxnId="{2AEC0AB4-9899-49C3-B9BF-5FB05394AE46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3D5BDC11-EA77-44CB-9C22-48AC0C3F7510}" type="sibTrans" cxnId="{2AEC0AB4-9899-49C3-B9BF-5FB05394AE46}">
      <dgm:prSet/>
      <dgm:spPr>
        <a:solidFill>
          <a:srgbClr val="FFCC00"/>
        </a:solidFill>
      </dgm:spPr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4843213A-D927-4E00-80E0-3CB3135010E1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DB Design</a:t>
          </a:r>
        </a:p>
      </dgm:t>
    </dgm:pt>
    <dgm:pt modelId="{3A20B40D-827D-4483-B849-44E8DBFFC102}" type="parTrans" cxnId="{BF136067-BAF0-478E-A517-8CFF21590302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60D01AC8-857B-4FED-B505-4980E7763281}" type="sibTrans" cxnId="{BF136067-BAF0-478E-A517-8CFF21590302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FA3865BA-673B-4B97-8391-89CC5314870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Coding </a:t>
          </a:r>
        </a:p>
      </dgm:t>
    </dgm:pt>
    <dgm:pt modelId="{D3BABDD0-FD83-42FD-9C4D-7D14A4D8D34E}" type="parTrans" cxnId="{99BB696E-7BB5-4AD3-AF56-AC994CF82B8D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0CBFA078-1013-41E1-8BE3-616016714DE9}" type="sibTrans" cxnId="{99BB696E-7BB5-4AD3-AF56-AC994CF82B8D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6344AD6C-BC99-4398-9806-E2B5AF935280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Testing</a:t>
          </a:r>
        </a:p>
      </dgm:t>
    </dgm:pt>
    <dgm:pt modelId="{A8361953-9823-4C48-BD1B-1A4169A5D897}" type="parTrans" cxnId="{472FE35F-7D8B-489E-9844-F63497A424EC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3CCF1338-8D2B-4AD2-A3BF-51F34EE5F60F}" type="sibTrans" cxnId="{472FE35F-7D8B-489E-9844-F63497A424EC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319ECFAB-9F0E-4196-8300-6818D88D685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QA</a:t>
          </a:r>
        </a:p>
      </dgm:t>
    </dgm:pt>
    <dgm:pt modelId="{C1048B49-7B85-4076-92CA-04817CDF3C96}" type="parTrans" cxnId="{F2F0D9D8-48C4-48F5-ADBB-6ECD06ACCE7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012DE8B3-1176-4A5C-A0AA-13804B1325AA}" type="sibTrans" cxnId="{F2F0D9D8-48C4-48F5-ADBB-6ECD06ACCE7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5CA266AD-C001-4D7C-846E-A4AB6D4E4AA2}">
      <dgm:prSet phldrT="[Text]" custT="1"/>
      <dgm:spPr>
        <a:solidFill>
          <a:srgbClr val="333333"/>
        </a:solidFill>
        <a:ln>
          <a:noFill/>
        </a:ln>
      </dgm:spPr>
      <dgm:t>
        <a:bodyPr/>
        <a:lstStyle/>
        <a:p>
          <a:r>
            <a:rPr lang="en-GB" sz="1700" spc="300" dirty="0">
              <a:solidFill>
                <a:schemeClr val="bg1"/>
              </a:solidFill>
              <a:latin typeface="Simplifica" panose="02000000000000000000" pitchFamily="2" charset="0"/>
            </a:rPr>
            <a:t>Deployment &amp; Maintenance</a:t>
          </a:r>
        </a:p>
      </dgm:t>
    </dgm:pt>
    <dgm:pt modelId="{875B333B-2F3C-40BF-B6E1-8B7443F82B8A}" type="parTrans" cxnId="{FFB7FA78-D9DE-4E02-A541-B445CD8FB165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85ABC187-DDC2-4BAC-983F-3E6B69017674}" type="sibTrans" cxnId="{FFB7FA78-D9DE-4E02-A541-B445CD8FB165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54B71DB0-5FAA-46D1-AE92-EC92007CB6F7}">
      <dgm:prSet phldrT="[Text]" custT="1"/>
      <dgm:spPr>
        <a:solidFill>
          <a:schemeClr val="bg1">
            <a:lumMod val="95000"/>
            <a:alpha val="90000"/>
          </a:schemeClr>
        </a:solidFill>
        <a:ln w="25400">
          <a:solidFill>
            <a:srgbClr val="333333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UAT</a:t>
          </a:r>
        </a:p>
      </dgm:t>
    </dgm:pt>
    <dgm:pt modelId="{64FEDBCB-072D-41BD-B7F1-D890CE056011}" type="parTrans" cxnId="{393C61E7-8FD8-4165-8279-19193E7D01D7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A332B35F-1B85-4B77-BA7B-A0718CB81013}" type="sibTrans" cxnId="{393C61E7-8FD8-4165-8279-19193E7D01D7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654E9BFA-FFFC-4899-B46A-DC7DF7AB47A0}">
      <dgm:prSet phldrT="[Text]" custT="1"/>
      <dgm:spPr>
        <a:solidFill>
          <a:schemeClr val="bg1">
            <a:lumMod val="95000"/>
            <a:alpha val="90000"/>
          </a:schemeClr>
        </a:solidFill>
        <a:ln w="25400">
          <a:solidFill>
            <a:srgbClr val="333333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Sign-off</a:t>
          </a:r>
        </a:p>
      </dgm:t>
    </dgm:pt>
    <dgm:pt modelId="{1210E2F0-6E2E-4E21-8A84-A58161A0BF2C}" type="parTrans" cxnId="{F04DB65D-80FE-4475-AB0E-31583EBCBCD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4C22ADF0-36D8-4DC4-969B-456CE194806E}" type="sibTrans" cxnId="{F04DB65D-80FE-4475-AB0E-31583EBCBCD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DB7BE1B2-8B6C-48ED-ADB7-FA4401C2559C}">
      <dgm:prSet phldrT="[Text]" custT="1"/>
      <dgm:spPr>
        <a:solidFill>
          <a:schemeClr val="bg1">
            <a:lumMod val="95000"/>
            <a:alpha val="90000"/>
          </a:schemeClr>
        </a:solidFill>
        <a:ln w="25400">
          <a:solidFill>
            <a:srgbClr val="333333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Warranty /Support </a:t>
          </a:r>
        </a:p>
      </dgm:t>
    </dgm:pt>
    <dgm:pt modelId="{60F270DB-F38E-459A-A313-302AE3FED756}" type="parTrans" cxnId="{BB84CB6D-2A71-47FE-9776-E4E32E194CC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0CF7BE24-BF85-46DD-A61C-8F6C2AFC96A5}" type="sibTrans" cxnId="{BB84CB6D-2A71-47FE-9776-E4E32E194CC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9155206E-F8EE-4A38-B289-7F4BFC1502A4}">
      <dgm:prSet phldrT="[Text]"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sz="1500" b="0" dirty="0">
              <a:latin typeface="Simplifica" panose="02000000000000000000" pitchFamily="2" charset="0"/>
            </a:rPr>
            <a:t>Administrative tasks (Contract, Advance payment)</a:t>
          </a:r>
        </a:p>
      </dgm:t>
    </dgm:pt>
    <dgm:pt modelId="{A03D7F71-14A5-41E3-B76A-DAFE2AAAD27B}" type="parTrans" cxnId="{5CDA5421-732A-49D9-B71F-B43B5CAC9C3C}">
      <dgm:prSet/>
      <dgm:spPr/>
      <dgm:t>
        <a:bodyPr/>
        <a:lstStyle/>
        <a:p>
          <a:endParaRPr lang="en-US"/>
        </a:p>
      </dgm:t>
    </dgm:pt>
    <dgm:pt modelId="{FC389060-DCE1-4488-A7F5-1E3F5A6B168B}" type="sibTrans" cxnId="{5CDA5421-732A-49D9-B71F-B43B5CAC9C3C}">
      <dgm:prSet/>
      <dgm:spPr/>
      <dgm:t>
        <a:bodyPr/>
        <a:lstStyle/>
        <a:p>
          <a:endParaRPr lang="en-US"/>
        </a:p>
      </dgm:t>
    </dgm:pt>
    <dgm:pt modelId="{BD147DAE-A837-4604-9A5B-FC3DED698352}">
      <dgm:prSet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r>
            <a:rPr lang="en-GB" sz="1500" b="0" dirty="0">
              <a:latin typeface="Simplifica" panose="02000000000000000000" pitchFamily="2" charset="0"/>
            </a:rPr>
            <a:t>Project Kick-off</a:t>
          </a:r>
        </a:p>
      </dgm:t>
    </dgm:pt>
    <dgm:pt modelId="{4E574B35-4884-442C-A076-58DB9F52E7E4}" type="parTrans" cxnId="{A738ACB4-475E-4C82-BCB6-CD3A663C798B}">
      <dgm:prSet/>
      <dgm:spPr/>
      <dgm:t>
        <a:bodyPr/>
        <a:lstStyle/>
        <a:p>
          <a:endParaRPr lang="en-US"/>
        </a:p>
      </dgm:t>
    </dgm:pt>
    <dgm:pt modelId="{7E7C43B1-637E-4A28-9106-17A9F56153CB}" type="sibTrans" cxnId="{A738ACB4-475E-4C82-BCB6-CD3A663C798B}">
      <dgm:prSet/>
      <dgm:spPr/>
      <dgm:t>
        <a:bodyPr/>
        <a:lstStyle/>
        <a:p>
          <a:endParaRPr lang="en-US"/>
        </a:p>
      </dgm:t>
    </dgm:pt>
    <dgm:pt modelId="{42A2438C-7661-4E45-9DED-DC566BEAEDE3}">
      <dgm:prSet custT="1"/>
      <dgm:spPr/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Other Documentation Deliverables </a:t>
          </a:r>
        </a:p>
      </dgm:t>
    </dgm:pt>
    <dgm:pt modelId="{4CF8B537-AD65-4B78-A36A-472DC0F55F6A}" type="parTrans" cxnId="{AEF079A6-A355-488C-AAF7-CF3F64B810AF}">
      <dgm:prSet/>
      <dgm:spPr/>
      <dgm:t>
        <a:bodyPr/>
        <a:lstStyle/>
        <a:p>
          <a:endParaRPr lang="en-GB"/>
        </a:p>
      </dgm:t>
    </dgm:pt>
    <dgm:pt modelId="{F20EB170-ECB0-43F4-9F29-859C19BBE17D}" type="sibTrans" cxnId="{AEF079A6-A355-488C-AAF7-CF3F64B810AF}">
      <dgm:prSet/>
      <dgm:spPr/>
      <dgm:t>
        <a:bodyPr/>
        <a:lstStyle/>
        <a:p>
          <a:endParaRPr lang="en-GB"/>
        </a:p>
      </dgm:t>
    </dgm:pt>
    <dgm:pt modelId="{00533F45-F736-4BC4-8CB5-E62B9F4F690D}">
      <dgm:prSet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r>
            <a:rPr lang="en-GB" sz="1500" b="0" dirty="0">
              <a:latin typeface="Simplifica" panose="02000000000000000000" pitchFamily="2" charset="0"/>
            </a:rPr>
            <a:t>BRD/SRS creation and approval</a:t>
          </a:r>
        </a:p>
      </dgm:t>
    </dgm:pt>
    <dgm:pt modelId="{14598C73-4FA7-4F42-BB31-98629E3FA059}" type="parTrans" cxnId="{81B999C3-5631-4723-B5E4-58645AC1AC96}">
      <dgm:prSet/>
      <dgm:spPr/>
      <dgm:t>
        <a:bodyPr/>
        <a:lstStyle/>
        <a:p>
          <a:endParaRPr lang="en-GB"/>
        </a:p>
      </dgm:t>
    </dgm:pt>
    <dgm:pt modelId="{4CD548B5-EBD0-4073-AADB-ED86D0C20506}" type="sibTrans" cxnId="{81B999C3-5631-4723-B5E4-58645AC1AC96}">
      <dgm:prSet/>
      <dgm:spPr/>
      <dgm:t>
        <a:bodyPr/>
        <a:lstStyle/>
        <a:p>
          <a:endParaRPr lang="en-GB"/>
        </a:p>
      </dgm:t>
    </dgm:pt>
    <dgm:pt modelId="{2E322CC9-C97F-4681-B99B-A9004AB87018}">
      <dgm:prSet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r>
            <a:rPr lang="en-GB" sz="1500" b="0" dirty="0">
              <a:latin typeface="Simplifica" panose="02000000000000000000" pitchFamily="2" charset="0"/>
            </a:rPr>
            <a:t>Prototype/UI/UX Initiation </a:t>
          </a:r>
        </a:p>
      </dgm:t>
    </dgm:pt>
    <dgm:pt modelId="{C82B8376-E242-4B0E-BB42-C9FBB5BBC55E}" type="parTrans" cxnId="{5966179C-63B8-4FF8-89BE-3B9A484F67E9}">
      <dgm:prSet/>
      <dgm:spPr/>
      <dgm:t>
        <a:bodyPr/>
        <a:lstStyle/>
        <a:p>
          <a:endParaRPr lang="en-GB"/>
        </a:p>
      </dgm:t>
    </dgm:pt>
    <dgm:pt modelId="{6E2951B3-FB5F-40AF-8907-F729DD832149}" type="sibTrans" cxnId="{5966179C-63B8-4FF8-89BE-3B9A484F67E9}">
      <dgm:prSet/>
      <dgm:spPr/>
      <dgm:t>
        <a:bodyPr/>
        <a:lstStyle/>
        <a:p>
          <a:endParaRPr lang="en-GB"/>
        </a:p>
      </dgm:t>
    </dgm:pt>
    <dgm:pt modelId="{F900B2B4-FD9D-49E4-9E66-49C0F8D6C949}" type="pres">
      <dgm:prSet presAssocID="{4F5F99C1-BE7C-465A-B5DA-DB81B207479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C3AD20-1B72-43BA-9AC4-DC2F12316269}" type="pres">
      <dgm:prSet presAssocID="{4F5F99C1-BE7C-465A-B5DA-DB81B2074790}" presName="tSp" presStyleCnt="0"/>
      <dgm:spPr/>
    </dgm:pt>
    <dgm:pt modelId="{75FBB6E3-53FC-4A4B-BDCA-A0F129B99676}" type="pres">
      <dgm:prSet presAssocID="{4F5F99C1-BE7C-465A-B5DA-DB81B2074790}" presName="bSp" presStyleCnt="0"/>
      <dgm:spPr/>
    </dgm:pt>
    <dgm:pt modelId="{274C5A8C-0E47-460B-866D-3DC265215B52}" type="pres">
      <dgm:prSet presAssocID="{4F5F99C1-BE7C-465A-B5DA-DB81B2074790}" presName="process" presStyleCnt="0"/>
      <dgm:spPr/>
    </dgm:pt>
    <dgm:pt modelId="{ACA3FCC4-892F-441F-848F-EEC8479458D3}" type="pres">
      <dgm:prSet presAssocID="{3238AF25-503B-4075-977D-8F46DFA952DC}" presName="composite1" presStyleCnt="0"/>
      <dgm:spPr/>
    </dgm:pt>
    <dgm:pt modelId="{25EFB6BA-16F5-462D-8DE6-D93BC41E19BC}" type="pres">
      <dgm:prSet presAssocID="{3238AF25-503B-4075-977D-8F46DFA952DC}" presName="dummyNode1" presStyleLbl="node1" presStyleIdx="0" presStyleCnt="4"/>
      <dgm:spPr/>
    </dgm:pt>
    <dgm:pt modelId="{3D3AB297-3543-4A3F-B407-808CF679971A}" type="pres">
      <dgm:prSet presAssocID="{3238AF25-503B-4075-977D-8F46DFA952DC}" presName="childNode1" presStyleLbl="bgAcc1" presStyleIdx="0" presStyleCnt="4" custScaleX="100531" custScaleY="108531" custLinFactNeighborX="-2917" custLinFactNeighborY="27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E3B403-B15F-4139-BD63-F6748400D2DA}" type="pres">
      <dgm:prSet presAssocID="{3238AF25-503B-4075-977D-8F46DFA952DC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CB299D-9C17-4093-AA37-4D66C0240A1D}" type="pres">
      <dgm:prSet presAssocID="{3238AF25-503B-4075-977D-8F46DFA952DC}" presName="parentNode1" presStyleLbl="node1" presStyleIdx="0" presStyleCnt="4" custLinFactNeighborX="2985" custLinFactNeighborY="5427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A34AA-2D19-4101-952A-756BEF6E78AF}" type="pres">
      <dgm:prSet presAssocID="{3238AF25-503B-4075-977D-8F46DFA952DC}" presName="connSite1" presStyleCnt="0"/>
      <dgm:spPr/>
    </dgm:pt>
    <dgm:pt modelId="{9F6E7B58-4424-4077-80BA-2989464EF9E3}" type="pres">
      <dgm:prSet presAssocID="{D897AD90-7FD0-4014-9827-743D6262A840}" presName="Name9" presStyleLbl="sibTrans2D1" presStyleIdx="0" presStyleCnt="3" custLinFactNeighborX="336" custLinFactNeighborY="-994"/>
      <dgm:spPr/>
      <dgm:t>
        <a:bodyPr/>
        <a:lstStyle/>
        <a:p>
          <a:endParaRPr lang="en-US"/>
        </a:p>
      </dgm:t>
    </dgm:pt>
    <dgm:pt modelId="{5DFA2D8C-B347-4D2E-BC41-83C3C6378154}" type="pres">
      <dgm:prSet presAssocID="{D4AD36CF-C135-4AB9-8BC1-70E289A4EC46}" presName="composite2" presStyleCnt="0"/>
      <dgm:spPr/>
    </dgm:pt>
    <dgm:pt modelId="{85A8A414-127D-4218-A3D2-D1B7E4ADF198}" type="pres">
      <dgm:prSet presAssocID="{D4AD36CF-C135-4AB9-8BC1-70E289A4EC46}" presName="dummyNode2" presStyleLbl="node1" presStyleIdx="0" presStyleCnt="4"/>
      <dgm:spPr/>
    </dgm:pt>
    <dgm:pt modelId="{399E3FF3-E08D-48FF-BB5C-4C2A4C249B40}" type="pres">
      <dgm:prSet presAssocID="{D4AD36CF-C135-4AB9-8BC1-70E289A4EC46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4ED3C-8ED4-4EA5-A70F-0FADAE3BAB46}" type="pres">
      <dgm:prSet presAssocID="{D4AD36CF-C135-4AB9-8BC1-70E289A4EC46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3D79C-8D0E-4EDD-8814-0BE0179BFBF2}" type="pres">
      <dgm:prSet presAssocID="{D4AD36CF-C135-4AB9-8BC1-70E289A4EC46}" presName="parentNode2" presStyleLbl="node1" presStyleIdx="1" presStyleCnt="4" custScaleX="1154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7D4E7-0173-43F4-BD51-82FF59C1C336}" type="pres">
      <dgm:prSet presAssocID="{D4AD36CF-C135-4AB9-8BC1-70E289A4EC46}" presName="connSite2" presStyleCnt="0"/>
      <dgm:spPr/>
    </dgm:pt>
    <dgm:pt modelId="{0539A912-0C8D-4A63-9D50-155178A5DBD8}" type="pres">
      <dgm:prSet presAssocID="{C32CB323-DA9F-48D6-AF57-64F4F9F14B3B}" presName="Name18" presStyleLbl="sibTrans2D1" presStyleIdx="1" presStyleCnt="3" custLinFactNeighborY="976"/>
      <dgm:spPr/>
      <dgm:t>
        <a:bodyPr/>
        <a:lstStyle/>
        <a:p>
          <a:endParaRPr lang="en-US"/>
        </a:p>
      </dgm:t>
    </dgm:pt>
    <dgm:pt modelId="{66C91482-3E20-4523-A9B4-D0D6A3A470DE}" type="pres">
      <dgm:prSet presAssocID="{81356A0A-5D80-4746-AE7B-55F6EFC85CAE}" presName="composite1" presStyleCnt="0"/>
      <dgm:spPr/>
    </dgm:pt>
    <dgm:pt modelId="{2A334852-F736-49A9-8721-1E8A3614D345}" type="pres">
      <dgm:prSet presAssocID="{81356A0A-5D80-4746-AE7B-55F6EFC85CAE}" presName="dummyNode1" presStyleLbl="node1" presStyleIdx="1" presStyleCnt="4"/>
      <dgm:spPr/>
    </dgm:pt>
    <dgm:pt modelId="{E544131C-DCDB-4276-A7EA-446089A45563}" type="pres">
      <dgm:prSet presAssocID="{81356A0A-5D80-4746-AE7B-55F6EFC85CAE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056B6-BFA4-4131-856D-A22E678EE32C}" type="pres">
      <dgm:prSet presAssocID="{81356A0A-5D80-4746-AE7B-55F6EFC85CAE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4BA4-4116-4BA9-B8FC-AFCE7B36BDD4}" type="pres">
      <dgm:prSet presAssocID="{81356A0A-5D80-4746-AE7B-55F6EFC85CAE}" presName="parentNode1" presStyleLbl="node1" presStyleIdx="2" presStyleCnt="4" custScaleX="118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18FC5-17A8-4B92-BF36-A2D4F029A388}" type="pres">
      <dgm:prSet presAssocID="{81356A0A-5D80-4746-AE7B-55F6EFC85CAE}" presName="connSite1" presStyleCnt="0"/>
      <dgm:spPr/>
    </dgm:pt>
    <dgm:pt modelId="{F41C3E53-0098-4573-AB56-0C2CE93B5563}" type="pres">
      <dgm:prSet presAssocID="{3D5BDC11-EA77-44CB-9C22-48AC0C3F7510}" presName="Name9" presStyleLbl="sibTrans2D1" presStyleIdx="2" presStyleCnt="3"/>
      <dgm:spPr/>
      <dgm:t>
        <a:bodyPr/>
        <a:lstStyle/>
        <a:p>
          <a:endParaRPr lang="en-US"/>
        </a:p>
      </dgm:t>
    </dgm:pt>
    <dgm:pt modelId="{84209D0B-8244-478F-9B73-52084A663E61}" type="pres">
      <dgm:prSet presAssocID="{5CA266AD-C001-4D7C-846E-A4AB6D4E4AA2}" presName="composite2" presStyleCnt="0"/>
      <dgm:spPr/>
    </dgm:pt>
    <dgm:pt modelId="{01773C63-13AE-4627-BC41-8F552F7BD3E8}" type="pres">
      <dgm:prSet presAssocID="{5CA266AD-C001-4D7C-846E-A4AB6D4E4AA2}" presName="dummyNode2" presStyleLbl="node1" presStyleIdx="2" presStyleCnt="4"/>
      <dgm:spPr/>
    </dgm:pt>
    <dgm:pt modelId="{E8E222EB-AE14-4819-A995-2CE378C0959E}" type="pres">
      <dgm:prSet presAssocID="{5CA266AD-C001-4D7C-846E-A4AB6D4E4AA2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15625-73F4-4460-82FE-C63DC8E35010}" type="pres">
      <dgm:prSet presAssocID="{5CA266AD-C001-4D7C-846E-A4AB6D4E4AA2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C59F5-4D9E-41A4-A4B8-C804269743BC}" type="pres">
      <dgm:prSet presAssocID="{5CA266AD-C001-4D7C-846E-A4AB6D4E4AA2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660DA5-CE1E-4740-9F48-E46A5B3B818C}" type="pres">
      <dgm:prSet presAssocID="{5CA266AD-C001-4D7C-846E-A4AB6D4E4AA2}" presName="connSite2" presStyleCnt="0"/>
      <dgm:spPr/>
    </dgm:pt>
  </dgm:ptLst>
  <dgm:cxnLst>
    <dgm:cxn modelId="{E1369EEF-A96A-4DC1-9813-C0EFF7C93CE0}" type="presOf" srcId="{42A2438C-7661-4E45-9DED-DC566BEAEDE3}" destId="{EDA4ED3C-8ED4-4EA5-A70F-0FADAE3BAB46}" srcOrd="1" destOrd="1" presId="urn:microsoft.com/office/officeart/2005/8/layout/hProcess4"/>
    <dgm:cxn modelId="{472FE35F-7D8B-489E-9844-F63497A424EC}" srcId="{81356A0A-5D80-4746-AE7B-55F6EFC85CAE}" destId="{6344AD6C-BC99-4398-9806-E2B5AF935280}" srcOrd="2" destOrd="0" parTransId="{A8361953-9823-4C48-BD1B-1A4169A5D897}" sibTransId="{3CCF1338-8D2B-4AD2-A3BF-51F34EE5F60F}"/>
    <dgm:cxn modelId="{99BB696E-7BB5-4AD3-AF56-AC994CF82B8D}" srcId="{81356A0A-5D80-4746-AE7B-55F6EFC85CAE}" destId="{FA3865BA-673B-4B97-8391-89CC53148707}" srcOrd="1" destOrd="0" parTransId="{D3BABDD0-FD83-42FD-9C4D-7D14A4D8D34E}" sibTransId="{0CBFA078-1013-41E1-8BE3-616016714DE9}"/>
    <dgm:cxn modelId="{38592297-9575-43AF-9971-782130BF5F5A}" type="presOf" srcId="{00533F45-F736-4BC4-8CB5-E62B9F4F690D}" destId="{E3E3B403-B15F-4139-BD63-F6748400D2DA}" srcOrd="1" destOrd="2" presId="urn:microsoft.com/office/officeart/2005/8/layout/hProcess4"/>
    <dgm:cxn modelId="{FFB7FA78-D9DE-4E02-A541-B445CD8FB165}" srcId="{4F5F99C1-BE7C-465A-B5DA-DB81B2074790}" destId="{5CA266AD-C001-4D7C-846E-A4AB6D4E4AA2}" srcOrd="3" destOrd="0" parTransId="{875B333B-2F3C-40BF-B6E1-8B7443F82B8A}" sibTransId="{85ABC187-DDC2-4BAC-983F-3E6B69017674}"/>
    <dgm:cxn modelId="{DBDD6F6E-BE52-4ADF-A02D-11A4DA4B6072}" type="presOf" srcId="{4843213A-D927-4E00-80E0-3CB3135010E1}" destId="{C1E056B6-BFA4-4131-856D-A22E678EE32C}" srcOrd="1" destOrd="0" presId="urn:microsoft.com/office/officeart/2005/8/layout/hProcess4"/>
    <dgm:cxn modelId="{5CDA5421-732A-49D9-B71F-B43B5CAC9C3C}" srcId="{3238AF25-503B-4075-977D-8F46DFA952DC}" destId="{9155206E-F8EE-4A38-B289-7F4BFC1502A4}" srcOrd="0" destOrd="0" parTransId="{A03D7F71-14A5-41E3-B76A-DAFE2AAAD27B}" sibTransId="{FC389060-DCE1-4488-A7F5-1E3F5A6B168B}"/>
    <dgm:cxn modelId="{C60AB912-500D-476C-849A-19ABEEFC8C9D}" type="presOf" srcId="{2E322CC9-C97F-4681-B99B-A9004AB87018}" destId="{3D3AB297-3543-4A3F-B407-808CF679971A}" srcOrd="0" destOrd="3" presId="urn:microsoft.com/office/officeart/2005/8/layout/hProcess4"/>
    <dgm:cxn modelId="{439C860B-B6B3-4A58-8FF2-A47A14E37DEC}" type="presOf" srcId="{654E9BFA-FFFC-4899-B46A-DC7DF7AB47A0}" destId="{E8E222EB-AE14-4819-A995-2CE378C0959E}" srcOrd="0" destOrd="1" presId="urn:microsoft.com/office/officeart/2005/8/layout/hProcess4"/>
    <dgm:cxn modelId="{D2238B7B-B28B-4A76-B7E2-314AFB524542}" type="presOf" srcId="{6344AD6C-BC99-4398-9806-E2B5AF935280}" destId="{E544131C-DCDB-4276-A7EA-446089A45563}" srcOrd="0" destOrd="2" presId="urn:microsoft.com/office/officeart/2005/8/layout/hProcess4"/>
    <dgm:cxn modelId="{A738ACB4-475E-4C82-BCB6-CD3A663C798B}" srcId="{3238AF25-503B-4075-977D-8F46DFA952DC}" destId="{BD147DAE-A837-4604-9A5B-FC3DED698352}" srcOrd="1" destOrd="0" parTransId="{4E574B35-4884-442C-A076-58DB9F52E7E4}" sibTransId="{7E7C43B1-637E-4A28-9106-17A9F56153CB}"/>
    <dgm:cxn modelId="{B2E80C9D-8E42-4F5E-9F87-DF4EEDC37A12}" type="presOf" srcId="{81356A0A-5D80-4746-AE7B-55F6EFC85CAE}" destId="{868A4BA4-4116-4BA9-B8FC-AFCE7B36BDD4}" srcOrd="0" destOrd="0" presId="urn:microsoft.com/office/officeart/2005/8/layout/hProcess4"/>
    <dgm:cxn modelId="{71C2C2F1-83D8-42F7-8E49-0264EB87A05A}" type="presOf" srcId="{D4AD36CF-C135-4AB9-8BC1-70E289A4EC46}" destId="{5313D79C-8D0E-4EDD-8814-0BE0179BFBF2}" srcOrd="0" destOrd="0" presId="urn:microsoft.com/office/officeart/2005/8/layout/hProcess4"/>
    <dgm:cxn modelId="{D660CF1C-FCAF-4F88-B933-D488DFEB1FD2}" type="presOf" srcId="{6344AD6C-BC99-4398-9806-E2B5AF935280}" destId="{C1E056B6-BFA4-4131-856D-A22E678EE32C}" srcOrd="1" destOrd="2" presId="urn:microsoft.com/office/officeart/2005/8/layout/hProcess4"/>
    <dgm:cxn modelId="{9D9611DB-B2EC-4F00-8B77-C77A85756EA2}" type="presOf" srcId="{C32CB323-DA9F-48D6-AF57-64F4F9F14B3B}" destId="{0539A912-0C8D-4A63-9D50-155178A5DBD8}" srcOrd="0" destOrd="0" presId="urn:microsoft.com/office/officeart/2005/8/layout/hProcess4"/>
    <dgm:cxn modelId="{3ADB4C73-26F5-4AC9-BC50-9276F5F37259}" type="presOf" srcId="{319ECFAB-9F0E-4196-8300-6818D88D6855}" destId="{C1E056B6-BFA4-4131-856D-A22E678EE32C}" srcOrd="1" destOrd="3" presId="urn:microsoft.com/office/officeart/2005/8/layout/hProcess4"/>
    <dgm:cxn modelId="{A0D782CA-7152-4D06-BECD-C29D674DF228}" type="presOf" srcId="{3238AF25-503B-4075-977D-8F46DFA952DC}" destId="{51CB299D-9C17-4093-AA37-4D66C0240A1D}" srcOrd="0" destOrd="0" presId="urn:microsoft.com/office/officeart/2005/8/layout/hProcess4"/>
    <dgm:cxn modelId="{AEF079A6-A355-488C-AAF7-CF3F64B810AF}" srcId="{D4AD36CF-C135-4AB9-8BC1-70E289A4EC46}" destId="{42A2438C-7661-4E45-9DED-DC566BEAEDE3}" srcOrd="1" destOrd="0" parTransId="{4CF8B537-AD65-4B78-A36A-472DC0F55F6A}" sibTransId="{F20EB170-ECB0-43F4-9F29-859C19BBE17D}"/>
    <dgm:cxn modelId="{039AC4F0-83DF-48B6-B473-A221D04D1F0B}" type="presOf" srcId="{BD147DAE-A837-4604-9A5B-FC3DED698352}" destId="{E3E3B403-B15F-4139-BD63-F6748400D2DA}" srcOrd="1" destOrd="1" presId="urn:microsoft.com/office/officeart/2005/8/layout/hProcess4"/>
    <dgm:cxn modelId="{31474E6C-B71C-4FBE-B54E-45B58DFDA3D2}" type="presOf" srcId="{5CA266AD-C001-4D7C-846E-A4AB6D4E4AA2}" destId="{666C59F5-4D9E-41A4-A4B8-C804269743BC}" srcOrd="0" destOrd="0" presId="urn:microsoft.com/office/officeart/2005/8/layout/hProcess4"/>
    <dgm:cxn modelId="{24CA50D0-CAF4-4654-B5D8-E3756B315F2F}" type="presOf" srcId="{00533F45-F736-4BC4-8CB5-E62B9F4F690D}" destId="{3D3AB297-3543-4A3F-B407-808CF679971A}" srcOrd="0" destOrd="2" presId="urn:microsoft.com/office/officeart/2005/8/layout/hProcess4"/>
    <dgm:cxn modelId="{F2F0D9D8-48C4-48F5-ADBB-6ECD06ACCE7F}" srcId="{81356A0A-5D80-4746-AE7B-55F6EFC85CAE}" destId="{319ECFAB-9F0E-4196-8300-6818D88D6855}" srcOrd="3" destOrd="0" parTransId="{C1048B49-7B85-4076-92CA-04817CDF3C96}" sibTransId="{012DE8B3-1176-4A5C-A0AA-13804B1325AA}"/>
    <dgm:cxn modelId="{09700370-ABA2-4A7A-A1CB-AA2A0D8C6556}" type="presOf" srcId="{FA3865BA-673B-4B97-8391-89CC53148707}" destId="{C1E056B6-BFA4-4131-856D-A22E678EE32C}" srcOrd="1" destOrd="1" presId="urn:microsoft.com/office/officeart/2005/8/layout/hProcess4"/>
    <dgm:cxn modelId="{EC7C46AC-537E-4A00-AAA7-70AA100E71C8}" type="presOf" srcId="{DB7BE1B2-8B6C-48ED-ADB7-FA4401C2559C}" destId="{E8E222EB-AE14-4819-A995-2CE378C0959E}" srcOrd="0" destOrd="2" presId="urn:microsoft.com/office/officeart/2005/8/layout/hProcess4"/>
    <dgm:cxn modelId="{BF136067-BAF0-478E-A517-8CFF21590302}" srcId="{81356A0A-5D80-4746-AE7B-55F6EFC85CAE}" destId="{4843213A-D927-4E00-80E0-3CB3135010E1}" srcOrd="0" destOrd="0" parTransId="{3A20B40D-827D-4483-B849-44E8DBFFC102}" sibTransId="{60D01AC8-857B-4FED-B505-4980E7763281}"/>
    <dgm:cxn modelId="{F04DB65D-80FE-4475-AB0E-31583EBCBCDF}" srcId="{5CA266AD-C001-4D7C-846E-A4AB6D4E4AA2}" destId="{654E9BFA-FFFC-4899-B46A-DC7DF7AB47A0}" srcOrd="1" destOrd="0" parTransId="{1210E2F0-6E2E-4E21-8A84-A58161A0BF2C}" sibTransId="{4C22ADF0-36D8-4DC4-969B-456CE194806E}"/>
    <dgm:cxn modelId="{032115CE-45F8-4C22-9EFB-D85789D91FE7}" type="presOf" srcId="{4F5F99C1-BE7C-465A-B5DA-DB81B2074790}" destId="{F900B2B4-FD9D-49E4-9E66-49C0F8D6C949}" srcOrd="0" destOrd="0" presId="urn:microsoft.com/office/officeart/2005/8/layout/hProcess4"/>
    <dgm:cxn modelId="{400D7349-6AA6-43FD-8A9A-ACE31C84FFF5}" type="presOf" srcId="{9155206E-F8EE-4A38-B289-7F4BFC1502A4}" destId="{3D3AB297-3543-4A3F-B407-808CF679971A}" srcOrd="0" destOrd="0" presId="urn:microsoft.com/office/officeart/2005/8/layout/hProcess4"/>
    <dgm:cxn modelId="{91492A5E-9344-477F-B939-770873EFC5D9}" type="presOf" srcId="{BD147DAE-A837-4604-9A5B-FC3DED698352}" destId="{3D3AB297-3543-4A3F-B407-808CF679971A}" srcOrd="0" destOrd="1" presId="urn:microsoft.com/office/officeart/2005/8/layout/hProcess4"/>
    <dgm:cxn modelId="{693AA311-F96B-4543-9160-32677AD991B9}" srcId="{4F5F99C1-BE7C-465A-B5DA-DB81B2074790}" destId="{D4AD36CF-C135-4AB9-8BC1-70E289A4EC46}" srcOrd="1" destOrd="0" parTransId="{DE2B4F1B-A071-4ADB-A2DE-EF727BB0C3B6}" sibTransId="{C32CB323-DA9F-48D6-AF57-64F4F9F14B3B}"/>
    <dgm:cxn modelId="{5DE688E4-F76D-4237-B7A8-302DCD0235B8}" type="presOf" srcId="{3D5BDC11-EA77-44CB-9C22-48AC0C3F7510}" destId="{F41C3E53-0098-4573-AB56-0C2CE93B5563}" srcOrd="0" destOrd="0" presId="urn:microsoft.com/office/officeart/2005/8/layout/hProcess4"/>
    <dgm:cxn modelId="{ED1329BE-BAAC-4D3F-8E39-54664D477D4D}" type="presOf" srcId="{654E9BFA-FFFC-4899-B46A-DC7DF7AB47A0}" destId="{34715625-73F4-4460-82FE-C63DC8E35010}" srcOrd="1" destOrd="1" presId="urn:microsoft.com/office/officeart/2005/8/layout/hProcess4"/>
    <dgm:cxn modelId="{C7A37328-4366-4D64-BF03-FA88B78727FE}" type="presOf" srcId="{54B71DB0-5FAA-46D1-AE92-EC92007CB6F7}" destId="{34715625-73F4-4460-82FE-C63DC8E35010}" srcOrd="1" destOrd="0" presId="urn:microsoft.com/office/officeart/2005/8/layout/hProcess4"/>
    <dgm:cxn modelId="{AE110DB0-D071-4A88-B598-3D358A407CF2}" type="presOf" srcId="{319ECFAB-9F0E-4196-8300-6818D88D6855}" destId="{E544131C-DCDB-4276-A7EA-446089A45563}" srcOrd="0" destOrd="3" presId="urn:microsoft.com/office/officeart/2005/8/layout/hProcess4"/>
    <dgm:cxn modelId="{2AEC0AB4-9899-49C3-B9BF-5FB05394AE46}" srcId="{4F5F99C1-BE7C-465A-B5DA-DB81B2074790}" destId="{81356A0A-5D80-4746-AE7B-55F6EFC85CAE}" srcOrd="2" destOrd="0" parTransId="{49C027C2-1C73-4F59-A749-B22DB05A560F}" sibTransId="{3D5BDC11-EA77-44CB-9C22-48AC0C3F7510}"/>
    <dgm:cxn modelId="{B311EFCF-0FAF-404F-AB2A-E4B38CBFDD97}" type="presOf" srcId="{42A2438C-7661-4E45-9DED-DC566BEAEDE3}" destId="{399E3FF3-E08D-48FF-BB5C-4C2A4C249B40}" srcOrd="0" destOrd="1" presId="urn:microsoft.com/office/officeart/2005/8/layout/hProcess4"/>
    <dgm:cxn modelId="{55438AD0-9EBF-4198-A30B-B0068E0AE44D}" type="presOf" srcId="{54B71DB0-5FAA-46D1-AE92-EC92007CB6F7}" destId="{E8E222EB-AE14-4819-A995-2CE378C0959E}" srcOrd="0" destOrd="0" presId="urn:microsoft.com/office/officeart/2005/8/layout/hProcess4"/>
    <dgm:cxn modelId="{5966179C-63B8-4FF8-89BE-3B9A484F67E9}" srcId="{3238AF25-503B-4075-977D-8F46DFA952DC}" destId="{2E322CC9-C97F-4681-B99B-A9004AB87018}" srcOrd="3" destOrd="0" parTransId="{C82B8376-E242-4B0E-BB42-C9FBB5BBC55E}" sibTransId="{6E2951B3-FB5F-40AF-8907-F729DD832149}"/>
    <dgm:cxn modelId="{9062ADD0-009C-4D6D-893A-225C6A4E3569}" type="presOf" srcId="{4843213A-D927-4E00-80E0-3CB3135010E1}" destId="{E544131C-DCDB-4276-A7EA-446089A45563}" srcOrd="0" destOrd="0" presId="urn:microsoft.com/office/officeart/2005/8/layout/hProcess4"/>
    <dgm:cxn modelId="{5BD71FB0-F3E7-4EF4-B538-FC3089329F4C}" type="presOf" srcId="{FA3865BA-673B-4B97-8391-89CC53148707}" destId="{E544131C-DCDB-4276-A7EA-446089A45563}" srcOrd="0" destOrd="1" presId="urn:microsoft.com/office/officeart/2005/8/layout/hProcess4"/>
    <dgm:cxn modelId="{BB84CB6D-2A71-47FE-9776-E4E32E194CC8}" srcId="{5CA266AD-C001-4D7C-846E-A4AB6D4E4AA2}" destId="{DB7BE1B2-8B6C-48ED-ADB7-FA4401C2559C}" srcOrd="2" destOrd="0" parTransId="{60F270DB-F38E-459A-A313-302AE3FED756}" sibTransId="{0CF7BE24-BF85-46DD-A61C-8F6C2AFC96A5}"/>
    <dgm:cxn modelId="{F00681A4-0E68-412A-9687-610372AEADBD}" type="presOf" srcId="{DB7BE1B2-8B6C-48ED-ADB7-FA4401C2559C}" destId="{34715625-73F4-4460-82FE-C63DC8E35010}" srcOrd="1" destOrd="2" presId="urn:microsoft.com/office/officeart/2005/8/layout/hProcess4"/>
    <dgm:cxn modelId="{EE285A13-9D4E-4875-8E73-6D932B0A70F8}" srcId="{4F5F99C1-BE7C-465A-B5DA-DB81B2074790}" destId="{3238AF25-503B-4075-977D-8F46DFA952DC}" srcOrd="0" destOrd="0" parTransId="{6BCBA83B-FA91-45F5-8EAE-C6B621174C48}" sibTransId="{D897AD90-7FD0-4014-9827-743D6262A840}"/>
    <dgm:cxn modelId="{393C61E7-8FD8-4165-8279-19193E7D01D7}" srcId="{5CA266AD-C001-4D7C-846E-A4AB6D4E4AA2}" destId="{54B71DB0-5FAA-46D1-AE92-EC92007CB6F7}" srcOrd="0" destOrd="0" parTransId="{64FEDBCB-072D-41BD-B7F1-D890CE056011}" sibTransId="{A332B35F-1B85-4B77-BA7B-A0718CB81013}"/>
    <dgm:cxn modelId="{81B999C3-5631-4723-B5E4-58645AC1AC96}" srcId="{3238AF25-503B-4075-977D-8F46DFA952DC}" destId="{00533F45-F736-4BC4-8CB5-E62B9F4F690D}" srcOrd="2" destOrd="0" parTransId="{14598C73-4FA7-4F42-BB31-98629E3FA059}" sibTransId="{4CD548B5-EBD0-4073-AADB-ED86D0C20506}"/>
    <dgm:cxn modelId="{1A300ACA-CF3A-46DF-8DE7-177C823E0093}" type="presOf" srcId="{2E322CC9-C97F-4681-B99B-A9004AB87018}" destId="{E3E3B403-B15F-4139-BD63-F6748400D2DA}" srcOrd="1" destOrd="3" presId="urn:microsoft.com/office/officeart/2005/8/layout/hProcess4"/>
    <dgm:cxn modelId="{0DFC6B72-5809-4A3D-8319-22D9D4E43A56}" type="presOf" srcId="{9155206E-F8EE-4A38-B289-7F4BFC1502A4}" destId="{E3E3B403-B15F-4139-BD63-F6748400D2DA}" srcOrd="1" destOrd="0" presId="urn:microsoft.com/office/officeart/2005/8/layout/hProcess4"/>
    <dgm:cxn modelId="{9BCB2B43-342F-44F9-9C61-2A41C04FB3A8}" srcId="{D4AD36CF-C135-4AB9-8BC1-70E289A4EC46}" destId="{501E8A92-5246-49B7-9251-DF2EC5D58103}" srcOrd="0" destOrd="0" parTransId="{B507856C-0CD1-4FBA-BFBE-C0E7CC811DFD}" sibTransId="{1D0A6960-1C23-49BA-A0C0-C8D3DC19FBF4}"/>
    <dgm:cxn modelId="{6125DAA0-B085-47D9-B9FD-1653C8679796}" type="presOf" srcId="{D897AD90-7FD0-4014-9827-743D6262A840}" destId="{9F6E7B58-4424-4077-80BA-2989464EF9E3}" srcOrd="0" destOrd="0" presId="urn:microsoft.com/office/officeart/2005/8/layout/hProcess4"/>
    <dgm:cxn modelId="{7FC6815B-CE9C-4B04-9A0F-0DE57118F92D}" type="presOf" srcId="{501E8A92-5246-49B7-9251-DF2EC5D58103}" destId="{399E3FF3-E08D-48FF-BB5C-4C2A4C249B40}" srcOrd="0" destOrd="0" presId="urn:microsoft.com/office/officeart/2005/8/layout/hProcess4"/>
    <dgm:cxn modelId="{DB4FEAB2-D322-4EB6-A040-131200BC8B7B}" type="presOf" srcId="{501E8A92-5246-49B7-9251-DF2EC5D58103}" destId="{EDA4ED3C-8ED4-4EA5-A70F-0FADAE3BAB46}" srcOrd="1" destOrd="0" presId="urn:microsoft.com/office/officeart/2005/8/layout/hProcess4"/>
    <dgm:cxn modelId="{ADAA5FAD-6AFA-402F-8DC0-DDB6BA74D5E2}" type="presParOf" srcId="{F900B2B4-FD9D-49E4-9E66-49C0F8D6C949}" destId="{2AC3AD20-1B72-43BA-9AC4-DC2F12316269}" srcOrd="0" destOrd="0" presId="urn:microsoft.com/office/officeart/2005/8/layout/hProcess4"/>
    <dgm:cxn modelId="{8976AF3A-2BC5-4BF6-BD8E-884DC50351BC}" type="presParOf" srcId="{F900B2B4-FD9D-49E4-9E66-49C0F8D6C949}" destId="{75FBB6E3-53FC-4A4B-BDCA-A0F129B99676}" srcOrd="1" destOrd="0" presId="urn:microsoft.com/office/officeart/2005/8/layout/hProcess4"/>
    <dgm:cxn modelId="{FEEA4799-37EE-494C-B19C-A426C53160D1}" type="presParOf" srcId="{F900B2B4-FD9D-49E4-9E66-49C0F8D6C949}" destId="{274C5A8C-0E47-460B-866D-3DC265215B52}" srcOrd="2" destOrd="0" presId="urn:microsoft.com/office/officeart/2005/8/layout/hProcess4"/>
    <dgm:cxn modelId="{014EB935-BF6B-4E94-99ED-36CAA7764D54}" type="presParOf" srcId="{274C5A8C-0E47-460B-866D-3DC265215B52}" destId="{ACA3FCC4-892F-441F-848F-EEC8479458D3}" srcOrd="0" destOrd="0" presId="urn:microsoft.com/office/officeart/2005/8/layout/hProcess4"/>
    <dgm:cxn modelId="{4D5E1D6B-1DAF-4CCB-873A-89FB9FEC9E0A}" type="presParOf" srcId="{ACA3FCC4-892F-441F-848F-EEC8479458D3}" destId="{25EFB6BA-16F5-462D-8DE6-D93BC41E19BC}" srcOrd="0" destOrd="0" presId="urn:microsoft.com/office/officeart/2005/8/layout/hProcess4"/>
    <dgm:cxn modelId="{9BB87C16-0A10-4106-9A2D-2B68D6F5C3C3}" type="presParOf" srcId="{ACA3FCC4-892F-441F-848F-EEC8479458D3}" destId="{3D3AB297-3543-4A3F-B407-808CF679971A}" srcOrd="1" destOrd="0" presId="urn:microsoft.com/office/officeart/2005/8/layout/hProcess4"/>
    <dgm:cxn modelId="{854A0C7C-D905-48EC-94B3-DEE8136A980E}" type="presParOf" srcId="{ACA3FCC4-892F-441F-848F-EEC8479458D3}" destId="{E3E3B403-B15F-4139-BD63-F6748400D2DA}" srcOrd="2" destOrd="0" presId="urn:microsoft.com/office/officeart/2005/8/layout/hProcess4"/>
    <dgm:cxn modelId="{DE15793F-95C0-4952-9EA5-7014FEC5F69F}" type="presParOf" srcId="{ACA3FCC4-892F-441F-848F-EEC8479458D3}" destId="{51CB299D-9C17-4093-AA37-4D66C0240A1D}" srcOrd="3" destOrd="0" presId="urn:microsoft.com/office/officeart/2005/8/layout/hProcess4"/>
    <dgm:cxn modelId="{51F05CC7-7D44-4659-B8FF-5C40AA8DA041}" type="presParOf" srcId="{ACA3FCC4-892F-441F-848F-EEC8479458D3}" destId="{793A34AA-2D19-4101-952A-756BEF6E78AF}" srcOrd="4" destOrd="0" presId="urn:microsoft.com/office/officeart/2005/8/layout/hProcess4"/>
    <dgm:cxn modelId="{4FA7E511-730A-40C4-87CC-FEAA2FF865E5}" type="presParOf" srcId="{274C5A8C-0E47-460B-866D-3DC265215B52}" destId="{9F6E7B58-4424-4077-80BA-2989464EF9E3}" srcOrd="1" destOrd="0" presId="urn:microsoft.com/office/officeart/2005/8/layout/hProcess4"/>
    <dgm:cxn modelId="{676BA6C3-92F0-4770-97B5-EB6FE0F54E36}" type="presParOf" srcId="{274C5A8C-0E47-460B-866D-3DC265215B52}" destId="{5DFA2D8C-B347-4D2E-BC41-83C3C6378154}" srcOrd="2" destOrd="0" presId="urn:microsoft.com/office/officeart/2005/8/layout/hProcess4"/>
    <dgm:cxn modelId="{0EF6E3B7-0B01-467A-A71C-3D46FC4EB905}" type="presParOf" srcId="{5DFA2D8C-B347-4D2E-BC41-83C3C6378154}" destId="{85A8A414-127D-4218-A3D2-D1B7E4ADF198}" srcOrd="0" destOrd="0" presId="urn:microsoft.com/office/officeart/2005/8/layout/hProcess4"/>
    <dgm:cxn modelId="{B5747F61-CE14-4A7C-A11D-97DAFB84BACA}" type="presParOf" srcId="{5DFA2D8C-B347-4D2E-BC41-83C3C6378154}" destId="{399E3FF3-E08D-48FF-BB5C-4C2A4C249B40}" srcOrd="1" destOrd="0" presId="urn:microsoft.com/office/officeart/2005/8/layout/hProcess4"/>
    <dgm:cxn modelId="{18080DB4-F90E-434E-8F7A-71FE98A3598B}" type="presParOf" srcId="{5DFA2D8C-B347-4D2E-BC41-83C3C6378154}" destId="{EDA4ED3C-8ED4-4EA5-A70F-0FADAE3BAB46}" srcOrd="2" destOrd="0" presId="urn:microsoft.com/office/officeart/2005/8/layout/hProcess4"/>
    <dgm:cxn modelId="{3A82A787-4B31-4ACB-A399-EC7A91B86FC4}" type="presParOf" srcId="{5DFA2D8C-B347-4D2E-BC41-83C3C6378154}" destId="{5313D79C-8D0E-4EDD-8814-0BE0179BFBF2}" srcOrd="3" destOrd="0" presId="urn:microsoft.com/office/officeart/2005/8/layout/hProcess4"/>
    <dgm:cxn modelId="{34506764-2163-4296-9C85-96C4A2DE51E9}" type="presParOf" srcId="{5DFA2D8C-B347-4D2E-BC41-83C3C6378154}" destId="{4FF7D4E7-0173-43F4-BD51-82FF59C1C336}" srcOrd="4" destOrd="0" presId="urn:microsoft.com/office/officeart/2005/8/layout/hProcess4"/>
    <dgm:cxn modelId="{9C55981A-BAB7-4D1D-BFF8-82D89B94BB38}" type="presParOf" srcId="{274C5A8C-0E47-460B-866D-3DC265215B52}" destId="{0539A912-0C8D-4A63-9D50-155178A5DBD8}" srcOrd="3" destOrd="0" presId="urn:microsoft.com/office/officeart/2005/8/layout/hProcess4"/>
    <dgm:cxn modelId="{A2F4F8B1-F412-4AE8-93F6-EA1B7AB2A838}" type="presParOf" srcId="{274C5A8C-0E47-460B-866D-3DC265215B52}" destId="{66C91482-3E20-4523-A9B4-D0D6A3A470DE}" srcOrd="4" destOrd="0" presId="urn:microsoft.com/office/officeart/2005/8/layout/hProcess4"/>
    <dgm:cxn modelId="{827900C6-6D74-4CF0-80D0-EF836879A4E2}" type="presParOf" srcId="{66C91482-3E20-4523-A9B4-D0D6A3A470DE}" destId="{2A334852-F736-49A9-8721-1E8A3614D345}" srcOrd="0" destOrd="0" presId="urn:microsoft.com/office/officeart/2005/8/layout/hProcess4"/>
    <dgm:cxn modelId="{277232B2-F3EA-4840-8C8B-B4DFB56BB883}" type="presParOf" srcId="{66C91482-3E20-4523-A9B4-D0D6A3A470DE}" destId="{E544131C-DCDB-4276-A7EA-446089A45563}" srcOrd="1" destOrd="0" presId="urn:microsoft.com/office/officeart/2005/8/layout/hProcess4"/>
    <dgm:cxn modelId="{C1DE593E-4BFB-4FB6-B972-90E4B616F5B4}" type="presParOf" srcId="{66C91482-3E20-4523-A9B4-D0D6A3A470DE}" destId="{C1E056B6-BFA4-4131-856D-A22E678EE32C}" srcOrd="2" destOrd="0" presId="urn:microsoft.com/office/officeart/2005/8/layout/hProcess4"/>
    <dgm:cxn modelId="{16709464-D133-4A3F-9BFC-19DE273F16EF}" type="presParOf" srcId="{66C91482-3E20-4523-A9B4-D0D6A3A470DE}" destId="{868A4BA4-4116-4BA9-B8FC-AFCE7B36BDD4}" srcOrd="3" destOrd="0" presId="urn:microsoft.com/office/officeart/2005/8/layout/hProcess4"/>
    <dgm:cxn modelId="{CDB2F769-3B49-461A-8315-972524216F67}" type="presParOf" srcId="{66C91482-3E20-4523-A9B4-D0D6A3A470DE}" destId="{3E618FC5-17A8-4B92-BF36-A2D4F029A388}" srcOrd="4" destOrd="0" presId="urn:microsoft.com/office/officeart/2005/8/layout/hProcess4"/>
    <dgm:cxn modelId="{59BCA060-A9F0-4297-A83C-02BC346EA707}" type="presParOf" srcId="{274C5A8C-0E47-460B-866D-3DC265215B52}" destId="{F41C3E53-0098-4573-AB56-0C2CE93B5563}" srcOrd="5" destOrd="0" presId="urn:microsoft.com/office/officeart/2005/8/layout/hProcess4"/>
    <dgm:cxn modelId="{CAF5D1FD-A752-4CE8-BDC7-5A5C3A28776C}" type="presParOf" srcId="{274C5A8C-0E47-460B-866D-3DC265215B52}" destId="{84209D0B-8244-478F-9B73-52084A663E61}" srcOrd="6" destOrd="0" presId="urn:microsoft.com/office/officeart/2005/8/layout/hProcess4"/>
    <dgm:cxn modelId="{E644175C-4BA5-4D05-A5D9-B0F9765DDD02}" type="presParOf" srcId="{84209D0B-8244-478F-9B73-52084A663E61}" destId="{01773C63-13AE-4627-BC41-8F552F7BD3E8}" srcOrd="0" destOrd="0" presId="urn:microsoft.com/office/officeart/2005/8/layout/hProcess4"/>
    <dgm:cxn modelId="{EE653DFF-FAA7-42A8-8890-8411D05E269A}" type="presParOf" srcId="{84209D0B-8244-478F-9B73-52084A663E61}" destId="{E8E222EB-AE14-4819-A995-2CE378C0959E}" srcOrd="1" destOrd="0" presId="urn:microsoft.com/office/officeart/2005/8/layout/hProcess4"/>
    <dgm:cxn modelId="{A7DD41D6-D1D8-46BB-A0F1-48D44CDA5EE5}" type="presParOf" srcId="{84209D0B-8244-478F-9B73-52084A663E61}" destId="{34715625-73F4-4460-82FE-C63DC8E35010}" srcOrd="2" destOrd="0" presId="urn:microsoft.com/office/officeart/2005/8/layout/hProcess4"/>
    <dgm:cxn modelId="{40F21D5D-A97A-4704-B8E5-6DBB893540AA}" type="presParOf" srcId="{84209D0B-8244-478F-9B73-52084A663E61}" destId="{666C59F5-4D9E-41A4-A4B8-C804269743BC}" srcOrd="3" destOrd="0" presId="urn:microsoft.com/office/officeart/2005/8/layout/hProcess4"/>
    <dgm:cxn modelId="{CDBA2AB8-5C30-4B9C-94B1-FD6C08B16568}" type="presParOf" srcId="{84209D0B-8244-478F-9B73-52084A663E61}" destId="{69660DA5-CE1E-4740-9F48-E46A5B3B818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AB297-3543-4A3F-B407-808CF679971A}">
      <dsp:nvSpPr>
        <dsp:cNvPr id="0" name=""/>
        <dsp:cNvSpPr/>
      </dsp:nvSpPr>
      <dsp:spPr>
        <a:xfrm>
          <a:off x="0" y="1319513"/>
          <a:ext cx="2027784" cy="180559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rgbClr val="66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Administrative tasks (Contract, Advance payment)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Project Kick-off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BRD/SRS creation and approval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Prototype/UI/UX Initiation </a:t>
          </a:r>
        </a:p>
      </dsp:txBody>
      <dsp:txXfrm>
        <a:off x="41552" y="1361065"/>
        <a:ext cx="1944680" cy="1335575"/>
      </dsp:txXfrm>
    </dsp:sp>
    <dsp:sp modelId="{9F6E7B58-4424-4077-80BA-2989464EF9E3}">
      <dsp:nvSpPr>
        <dsp:cNvPr id="0" name=""/>
        <dsp:cNvSpPr/>
      </dsp:nvSpPr>
      <dsp:spPr>
        <a:xfrm>
          <a:off x="1052838" y="1850493"/>
          <a:ext cx="2331869" cy="2331869"/>
        </a:xfrm>
        <a:prstGeom prst="leftCircularArrow">
          <a:avLst>
            <a:gd name="adj1" fmla="val 3695"/>
            <a:gd name="adj2" fmla="val 460552"/>
            <a:gd name="adj3" fmla="val 1516790"/>
            <a:gd name="adj4" fmla="val 8305217"/>
            <a:gd name="adj5" fmla="val 4310"/>
          </a:avLst>
        </a:prstGeom>
        <a:solidFill>
          <a:srgbClr val="6699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B299D-9C17-4093-AA37-4D66C0240A1D}">
      <dsp:nvSpPr>
        <dsp:cNvPr id="0" name=""/>
        <dsp:cNvSpPr/>
      </dsp:nvSpPr>
      <dsp:spPr>
        <a:xfrm>
          <a:off x="512118" y="3038453"/>
          <a:ext cx="1792954" cy="712999"/>
        </a:xfrm>
        <a:prstGeom prst="roundRect">
          <a:avLst>
            <a:gd name="adj" fmla="val 10000"/>
          </a:avLst>
        </a:prstGeom>
        <a:solidFill>
          <a:srgbClr val="6699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pc="300">
              <a:latin typeface="Simplifica" panose="02000000000000000000" pitchFamily="2" charset="0"/>
            </a:rPr>
            <a:t>Initiation</a:t>
          </a:r>
          <a:endParaRPr lang="en-GB" sz="1700" kern="1200" spc="300" dirty="0">
            <a:latin typeface="Simplifica" panose="02000000000000000000" pitchFamily="2" charset="0"/>
          </a:endParaRPr>
        </a:p>
      </dsp:txBody>
      <dsp:txXfrm>
        <a:off x="533001" y="3059336"/>
        <a:ext cx="1751188" cy="671233"/>
      </dsp:txXfrm>
    </dsp:sp>
    <dsp:sp modelId="{399E3FF3-E08D-48FF-BB5C-4C2A4C249B40}">
      <dsp:nvSpPr>
        <dsp:cNvPr id="0" name=""/>
        <dsp:cNvSpPr/>
      </dsp:nvSpPr>
      <dsp:spPr>
        <a:xfrm>
          <a:off x="2661806" y="1343836"/>
          <a:ext cx="2017074" cy="1663664"/>
        </a:xfrm>
        <a:prstGeom prst="roundRect">
          <a:avLst>
            <a:gd name="adj" fmla="val 10000"/>
          </a:avLst>
        </a:prstGeom>
        <a:solidFill>
          <a:srgbClr val="F4DCE8">
            <a:alpha val="89804"/>
          </a:srgbClr>
        </a:solidFill>
        <a:ln w="25400" cap="flat" cmpd="sng" algn="ctr">
          <a:solidFill>
            <a:srgbClr val="9933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Prototype/UI/UX Approval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Other Documentation Deliverables </a:t>
          </a:r>
        </a:p>
      </dsp:txBody>
      <dsp:txXfrm>
        <a:off x="2700092" y="1738622"/>
        <a:ext cx="1940502" cy="1230592"/>
      </dsp:txXfrm>
    </dsp:sp>
    <dsp:sp modelId="{0539A912-0C8D-4A63-9D50-155178A5DBD8}">
      <dsp:nvSpPr>
        <dsp:cNvPr id="0" name=""/>
        <dsp:cNvSpPr/>
      </dsp:nvSpPr>
      <dsp:spPr>
        <a:xfrm>
          <a:off x="3745097" y="268663"/>
          <a:ext cx="2764075" cy="2764075"/>
        </a:xfrm>
        <a:prstGeom prst="circularArrow">
          <a:avLst>
            <a:gd name="adj1" fmla="val 3117"/>
            <a:gd name="adj2" fmla="val 383234"/>
            <a:gd name="adj3" fmla="val 19441255"/>
            <a:gd name="adj4" fmla="val 12575511"/>
            <a:gd name="adj5" fmla="val 3636"/>
          </a:avLst>
        </a:prstGeom>
        <a:solidFill>
          <a:srgbClr val="9933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3D79C-8D0E-4EDD-8814-0BE0179BFBF2}">
      <dsp:nvSpPr>
        <dsp:cNvPr id="0" name=""/>
        <dsp:cNvSpPr/>
      </dsp:nvSpPr>
      <dsp:spPr>
        <a:xfrm>
          <a:off x="2971171" y="987337"/>
          <a:ext cx="2070701" cy="712999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spc="300" dirty="0">
              <a:latin typeface="Simplifica" panose="02000000000000000000" pitchFamily="2" charset="0"/>
            </a:rPr>
            <a:t>Prototype, &amp; Documentations </a:t>
          </a:r>
        </a:p>
      </dsp:txBody>
      <dsp:txXfrm>
        <a:off x="2992054" y="1008220"/>
        <a:ext cx="2028935" cy="671233"/>
      </dsp:txXfrm>
    </dsp:sp>
    <dsp:sp modelId="{E544131C-DCDB-4276-A7EA-446089A45563}">
      <dsp:nvSpPr>
        <dsp:cNvPr id="0" name=""/>
        <dsp:cNvSpPr/>
      </dsp:nvSpPr>
      <dsp:spPr>
        <a:xfrm>
          <a:off x="5452125" y="1343836"/>
          <a:ext cx="2017074" cy="16636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rgbClr val="FFC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DB Design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Coding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Testing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QA</a:t>
          </a:r>
        </a:p>
      </dsp:txBody>
      <dsp:txXfrm>
        <a:off x="5490411" y="1382122"/>
        <a:ext cx="1940502" cy="1230592"/>
      </dsp:txXfrm>
    </dsp:sp>
    <dsp:sp modelId="{F41C3E53-0098-4573-AB56-0C2CE93B5563}">
      <dsp:nvSpPr>
        <dsp:cNvPr id="0" name=""/>
        <dsp:cNvSpPr/>
      </dsp:nvSpPr>
      <dsp:spPr>
        <a:xfrm>
          <a:off x="6550204" y="1514928"/>
          <a:ext cx="2537338" cy="2537338"/>
        </a:xfrm>
        <a:prstGeom prst="leftCircularArrow">
          <a:avLst>
            <a:gd name="adj1" fmla="val 3395"/>
            <a:gd name="adj2" fmla="val 420243"/>
            <a:gd name="adj3" fmla="val 2195754"/>
            <a:gd name="adj4" fmla="val 9024489"/>
            <a:gd name="adj5" fmla="val 3961"/>
          </a:avLst>
        </a:prstGeom>
        <a:solidFill>
          <a:srgbClr val="FFCC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A4BA4-4116-4BA9-B8FC-AFCE7B36BDD4}">
      <dsp:nvSpPr>
        <dsp:cNvPr id="0" name=""/>
        <dsp:cNvSpPr/>
      </dsp:nvSpPr>
      <dsp:spPr>
        <a:xfrm>
          <a:off x="5734533" y="2651001"/>
          <a:ext cx="2124615" cy="712999"/>
        </a:xfrm>
        <a:prstGeom prst="roundRect">
          <a:avLst>
            <a:gd name="adj" fmla="val 10000"/>
          </a:avLst>
        </a:prstGeom>
        <a:solidFill>
          <a:srgbClr val="FFCC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pc="300" dirty="0">
              <a:solidFill>
                <a:schemeClr val="tx1"/>
              </a:solidFill>
              <a:latin typeface="Simplifica" panose="02000000000000000000" pitchFamily="2" charset="0"/>
            </a:rPr>
            <a:t>Development &amp; QA</a:t>
          </a:r>
        </a:p>
      </dsp:txBody>
      <dsp:txXfrm>
        <a:off x="5755416" y="2671884"/>
        <a:ext cx="2082849" cy="671233"/>
      </dsp:txXfrm>
    </dsp:sp>
    <dsp:sp modelId="{E8E222EB-AE14-4819-A995-2CE378C0959E}">
      <dsp:nvSpPr>
        <dsp:cNvPr id="0" name=""/>
        <dsp:cNvSpPr/>
      </dsp:nvSpPr>
      <dsp:spPr>
        <a:xfrm>
          <a:off x="8269401" y="1343836"/>
          <a:ext cx="2017074" cy="16636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UAT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Sign-off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Warranty /Support </a:t>
          </a:r>
        </a:p>
      </dsp:txBody>
      <dsp:txXfrm>
        <a:off x="8307687" y="1738622"/>
        <a:ext cx="1940502" cy="1230592"/>
      </dsp:txXfrm>
    </dsp:sp>
    <dsp:sp modelId="{666C59F5-4D9E-41A4-A4B8-C804269743BC}">
      <dsp:nvSpPr>
        <dsp:cNvPr id="0" name=""/>
        <dsp:cNvSpPr/>
      </dsp:nvSpPr>
      <dsp:spPr>
        <a:xfrm>
          <a:off x="8717640" y="987337"/>
          <a:ext cx="1792954" cy="712999"/>
        </a:xfrm>
        <a:prstGeom prst="roundRect">
          <a:avLst>
            <a:gd name="adj" fmla="val 10000"/>
          </a:avLst>
        </a:prstGeom>
        <a:solidFill>
          <a:srgbClr val="3333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pc="300" dirty="0">
              <a:solidFill>
                <a:schemeClr val="bg1"/>
              </a:solidFill>
              <a:latin typeface="Simplifica" panose="02000000000000000000" pitchFamily="2" charset="0"/>
            </a:rPr>
            <a:t>Deployment &amp; Maintenance</a:t>
          </a:r>
        </a:p>
      </dsp:txBody>
      <dsp:txXfrm>
        <a:off x="8738523" y="1008220"/>
        <a:ext cx="1751188" cy="671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EAF16-9362-4208-BC6B-FF62D9FD93D1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BBD31-2AFF-440D-BA34-69E2974C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78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Project Outcomes (10,000</a:t>
            </a:r>
            <a:r>
              <a:rPr lang="en-US" b="1" baseline="0" dirty="0" smtClean="0"/>
              <a:t> feet overview)</a:t>
            </a:r>
            <a:endParaRPr lang="en-US" b="1" dirty="0" smtClean="0"/>
          </a:p>
          <a:p>
            <a:r>
              <a:rPr lang="en-US" dirty="0" smtClean="0"/>
              <a:t>a. Enhance customer experience</a:t>
            </a:r>
          </a:p>
          <a:p>
            <a:r>
              <a:rPr lang="en-US" dirty="0" smtClean="0"/>
              <a:t>b. Processes Automation</a:t>
            </a:r>
          </a:p>
          <a:p>
            <a:r>
              <a:rPr lang="en-US" dirty="0" smtClean="0"/>
              <a:t>c. Provide ADAFSA internal users with one Product to manage day to-day business operations</a:t>
            </a:r>
          </a:p>
          <a:p>
            <a:r>
              <a:rPr lang="en-US" dirty="0" smtClean="0"/>
              <a:t>d. Minimize the number of human interventions …. and in the process</a:t>
            </a:r>
          </a:p>
          <a:p>
            <a:r>
              <a:rPr lang="en-US" dirty="0" smtClean="0"/>
              <a:t>e. Build a comprehensive database of farms and farmers</a:t>
            </a:r>
          </a:p>
          <a:p>
            <a:r>
              <a:rPr lang="en-US" dirty="0" smtClean="0"/>
              <a:t>f. Provide ADAFSA management with Dashboards, and reports on the whole aspects of the</a:t>
            </a:r>
          </a:p>
          <a:p>
            <a:r>
              <a:rPr lang="en-US" dirty="0" smtClean="0"/>
              <a:t>services.</a:t>
            </a:r>
          </a:p>
          <a:p>
            <a:endParaRPr lang="en-US" dirty="0" smtClean="0"/>
          </a:p>
          <a:p>
            <a:r>
              <a:rPr lang="en-US" b="1" dirty="0" smtClean="0"/>
              <a:t>High-level Objectives</a:t>
            </a:r>
          </a:p>
          <a:p>
            <a:r>
              <a:rPr lang="en-US" dirty="0" smtClean="0"/>
              <a:t>1. Provide better technical advisory services during farm visits</a:t>
            </a:r>
          </a:p>
          <a:p>
            <a:r>
              <a:rPr lang="en-US" dirty="0" smtClean="0"/>
              <a:t>2. Help farmers to adopt recommended practices and innovations</a:t>
            </a:r>
          </a:p>
          <a:p>
            <a:r>
              <a:rPr lang="en-US" dirty="0" smtClean="0"/>
              <a:t>3. Evaluate and monitor programs and extension staff so that better management decisions can be made to increase farm production &amp; sustainability</a:t>
            </a:r>
          </a:p>
          <a:p>
            <a:r>
              <a:rPr lang="en-US" dirty="0" smtClean="0"/>
              <a:t>4. Provide extension staff with a unified vision that enables greater productivity in the farms while preserving natural</a:t>
            </a:r>
            <a:r>
              <a:rPr lang="en-US" baseline="0" dirty="0" smtClean="0"/>
              <a:t> resources</a:t>
            </a:r>
            <a:r>
              <a:rPr lang="en-US" dirty="0" smtClean="0"/>
              <a:t> and promoting sustainability of resources</a:t>
            </a:r>
          </a:p>
          <a:p>
            <a:r>
              <a:rPr lang="en-US" dirty="0" smtClean="0"/>
              <a:t>5. Finally…the Assessment and measurement of agricultural sustainability index (44 key indicators)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36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 AEE to – Farm Support Engineer</a:t>
            </a:r>
            <a:r>
              <a:rPr lang="en-US" baseline="0" dirty="0" smtClean="0"/>
              <a:t> (FSE)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Smart Farm Productivity System Components – SFPS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921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 AEE to – Farm Support Engineer</a:t>
            </a:r>
            <a:r>
              <a:rPr lang="en-US" baseline="0" dirty="0" smtClean="0"/>
              <a:t> (FSE)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Smart Farm Productivity System Components – SFPS </a:t>
            </a:r>
          </a:p>
          <a:p>
            <a:r>
              <a:rPr lang="en-GB" dirty="0" smtClean="0"/>
              <a:t>Replace</a:t>
            </a:r>
            <a:r>
              <a:rPr lang="en-GB" baseline="0" dirty="0" smtClean="0"/>
              <a:t> Subject Matter Specialists with– </a:t>
            </a:r>
            <a:r>
              <a:rPr lang="en-GB" b="1" baseline="0" dirty="0" smtClean="0"/>
              <a:t>Field Experts</a:t>
            </a:r>
          </a:p>
          <a:p>
            <a:r>
              <a:rPr lang="en-GB" b="0" baseline="0" dirty="0" smtClean="0"/>
              <a:t>Remove TSD – Retain Just MANAGEMENT </a:t>
            </a: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9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Remove</a:t>
            </a:r>
            <a:r>
              <a:rPr lang="en-GB" baseline="0" dirty="0" smtClean="0"/>
              <a:t> TSD Director and SES Advisory Committee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Smart Farm Productivity System Components – SFPS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 AEE to – Farm Support Engineer</a:t>
            </a:r>
            <a:r>
              <a:rPr lang="en-US" baseline="0" dirty="0" smtClean="0"/>
              <a:t> (FSE)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Remove ADAFSA and replace with </a:t>
            </a:r>
            <a:r>
              <a:rPr lang="en-US" baseline="0" dirty="0" err="1" smtClean="0"/>
              <a:t>Kerchanshe</a:t>
            </a:r>
            <a:endParaRPr lang="en-US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97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42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32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68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Siebel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CRM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70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Siebel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CRM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577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93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27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r>
              <a:rPr lang="en-US" dirty="0" smtClean="0"/>
              <a:t>Project Scope</a:t>
            </a:r>
          </a:p>
          <a:p>
            <a:pPr lvl="0" rtl="1"/>
            <a:r>
              <a:rPr lang="en-US" dirty="0" smtClean="0"/>
              <a:t>2. Capture farm visit records using mobile devices that are geo enabled</a:t>
            </a:r>
          </a:p>
          <a:p>
            <a:pPr lvl="0" rtl="1"/>
            <a:r>
              <a:rPr lang="en-US" dirty="0" smtClean="0"/>
              <a:t>3. Mobile app with intelligent and intuitive workflows to capture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33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182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473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02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r>
              <a:rPr lang="en-US" dirty="0" smtClean="0"/>
              <a:t>5. integration with Siebel to manage, farms, farm owners etc.</a:t>
            </a:r>
          </a:p>
          <a:p>
            <a:pPr lvl="0" rtl="1"/>
            <a:r>
              <a:rPr lang="en-US" dirty="0" smtClean="0"/>
              <a:t>6. Ensure data security and integrity</a:t>
            </a:r>
          </a:p>
          <a:p>
            <a:pPr lvl="0" rtl="1"/>
            <a:r>
              <a:rPr lang="en-US" dirty="0" smtClean="0"/>
              <a:t>7. Web based Reports and Analytics dashboard  for management</a:t>
            </a:r>
          </a:p>
          <a:p>
            <a:pPr lvl="0" rtl="1"/>
            <a:r>
              <a:rPr lang="en-US" dirty="0" smtClean="0"/>
              <a:t>8. Advice on technology and frameworks that enable scalability and meet diverse integration requirements</a:t>
            </a:r>
            <a:endParaRPr lang="en-GB" dirty="0" smtClean="0"/>
          </a:p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27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AEE to – Farm Support Engineer</a:t>
            </a:r>
            <a:r>
              <a:rPr lang="en-US" baseline="0" dirty="0" smtClean="0"/>
              <a:t> (FSE)</a:t>
            </a:r>
          </a:p>
          <a:p>
            <a:r>
              <a:rPr lang="en-US" baseline="0" dirty="0" smtClean="0"/>
              <a:t>Smart Farm Productivity System Components – SFPS </a:t>
            </a:r>
          </a:p>
          <a:p>
            <a:r>
              <a:rPr lang="en-US" baseline="0" dirty="0" smtClean="0"/>
              <a:t>Report Designated to </a:t>
            </a:r>
            <a:r>
              <a:rPr lang="en-US" b="1" baseline="0" dirty="0" smtClean="0"/>
              <a:t>Center Manager  for Approval – CM</a:t>
            </a:r>
          </a:p>
          <a:p>
            <a:r>
              <a:rPr lang="en-US" b="0" baseline="0" dirty="0" smtClean="0"/>
              <a:t>Part B- FDS(Farm Data System ) and Agriculture Holding Index (44 Indicators)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32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Approve Transfers from one FSE to another FSE</a:t>
            </a:r>
          </a:p>
          <a:p>
            <a:r>
              <a:rPr lang="en-US" dirty="0" err="1" smtClean="0"/>
              <a:t>Kerchanshe</a:t>
            </a:r>
            <a:r>
              <a:rPr lang="en-US" baseline="0" dirty="0" smtClean="0"/>
              <a:t> Users</a:t>
            </a:r>
          </a:p>
          <a:p>
            <a:r>
              <a:rPr lang="en-US" baseline="0" dirty="0" smtClean="0"/>
              <a:t>AHI – Agriculture Holding Index</a:t>
            </a:r>
          </a:p>
          <a:p>
            <a:r>
              <a:rPr lang="en-US" baseline="0" dirty="0" smtClean="0"/>
              <a:t>What is ASI in the above diagram?? Please discuss with me while you are editing so that I will advise on the replacement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1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Smart Farm Productivity System Components – SFPS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 AEE to – Farm Support Engineer</a:t>
            </a:r>
            <a:r>
              <a:rPr lang="en-US" baseline="0" dirty="0" smtClean="0"/>
              <a:t> (FSE)</a:t>
            </a:r>
          </a:p>
          <a:p>
            <a:r>
              <a:rPr lang="en-US" baseline="0" dirty="0" smtClean="0"/>
              <a:t>Remove Emirates  – Write Just “ID”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8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Change Extension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Center</a:t>
            </a:r>
            <a:r>
              <a:rPr lang="en-GB" baseline="0" dirty="0" smtClean="0"/>
              <a:t> Manager to “</a:t>
            </a:r>
            <a:r>
              <a:rPr lang="en-GB" baseline="0" dirty="0" err="1" smtClean="0"/>
              <a:t>Center</a:t>
            </a:r>
            <a:r>
              <a:rPr lang="en-GB" baseline="0" dirty="0" smtClean="0"/>
              <a:t> Manager”- CM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 AEE to – Farm Support Engineer</a:t>
            </a:r>
            <a:r>
              <a:rPr lang="en-US" baseline="0" dirty="0" smtClean="0"/>
              <a:t> (FSE)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781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 AEE to – Farm Support Engineer</a:t>
            </a:r>
            <a:r>
              <a:rPr lang="en-US" baseline="0" dirty="0" smtClean="0"/>
              <a:t> (FSE)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Smart Farm Productivity System Components – SFPS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Replace  Extension Section Manager with just “Section Manager”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Replace</a:t>
            </a:r>
            <a:r>
              <a:rPr lang="en-GB" baseline="0" dirty="0" smtClean="0"/>
              <a:t> Subject Matter Specialists with– </a:t>
            </a:r>
            <a:r>
              <a:rPr lang="en-GB" b="1" baseline="0" dirty="0" smtClean="0"/>
              <a:t>Field Experts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151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 AEE to – Farm Support Engineer</a:t>
            </a:r>
            <a:r>
              <a:rPr lang="en-US" baseline="0" dirty="0" smtClean="0"/>
              <a:t> (FSE)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Smart Farm Productivity System Components – SFPS </a:t>
            </a:r>
          </a:p>
          <a:p>
            <a:r>
              <a:rPr lang="en-GB" b="1" dirty="0" smtClean="0"/>
              <a:t>Login Using ID</a:t>
            </a:r>
          </a:p>
          <a:p>
            <a:r>
              <a:rPr lang="en-GB" b="1" dirty="0" smtClean="0"/>
              <a:t>Page Link in </a:t>
            </a:r>
            <a:r>
              <a:rPr lang="en-GB" b="1" dirty="0" err="1" smtClean="0"/>
              <a:t>Kerchanshe</a:t>
            </a:r>
            <a:r>
              <a:rPr lang="en-GB" b="1" dirty="0" smtClean="0"/>
              <a:t> Website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9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2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5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34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9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5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8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5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3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B54CC-E390-435F-B2D3-4A39C6E4537D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F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5" t="35891" r="1"/>
          <a:stretch/>
        </p:blipFill>
        <p:spPr>
          <a:xfrm>
            <a:off x="8239" y="-1"/>
            <a:ext cx="11100570" cy="614826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296097">
            <a:off x="250393" y="-489168"/>
            <a:ext cx="12213019" cy="7881390"/>
          </a:xfrm>
          <a:custGeom>
            <a:avLst/>
            <a:gdLst>
              <a:gd name="connsiteX0" fmla="*/ 10248512 w 12213019"/>
              <a:gd name="connsiteY0" fmla="*/ 118685 h 7881390"/>
              <a:gd name="connsiteX1" fmla="*/ 11623062 w 12213019"/>
              <a:gd name="connsiteY1" fmla="*/ 0 h 7881390"/>
              <a:gd name="connsiteX2" fmla="*/ 12213019 w 12213019"/>
              <a:gd name="connsiteY2" fmla="*/ 6832578 h 7881390"/>
              <a:gd name="connsiteX3" fmla="*/ 66215 w 12213019"/>
              <a:gd name="connsiteY3" fmla="*/ 7881390 h 7881390"/>
              <a:gd name="connsiteX4" fmla="*/ 0 w 12213019"/>
              <a:gd name="connsiteY4" fmla="*/ 7114528 h 788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3019" h="7881390">
                <a:moveTo>
                  <a:pt x="10248512" y="118685"/>
                </a:moveTo>
                <a:lnTo>
                  <a:pt x="11623062" y="0"/>
                </a:lnTo>
                <a:lnTo>
                  <a:pt x="12213019" y="6832578"/>
                </a:lnTo>
                <a:lnTo>
                  <a:pt x="66215" y="7881390"/>
                </a:lnTo>
                <a:lnTo>
                  <a:pt x="0" y="7114528"/>
                </a:lnTo>
                <a:close/>
              </a:path>
            </a:pathLst>
          </a:custGeom>
          <a:solidFill>
            <a:srgbClr val="DA1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0181" y="0"/>
            <a:ext cx="12192000" cy="6858000"/>
          </a:xfrm>
          <a:custGeom>
            <a:avLst/>
            <a:gdLst>
              <a:gd name="connsiteX0" fmla="*/ 10824564 w 12192000"/>
              <a:gd name="connsiteY0" fmla="*/ 0 h 6858000"/>
              <a:gd name="connsiteX1" fmla="*/ 12191892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0824564" y="0"/>
                </a:moveTo>
                <a:lnTo>
                  <a:pt x="12191892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08961" y="2816493"/>
            <a:ext cx="8827092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4800" b="1" spc="300" dirty="0" smtClean="0">
                <a:solidFill>
                  <a:srgbClr val="DA101A"/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SMART </a:t>
            </a:r>
            <a:endParaRPr lang="en-US" sz="4800" b="1" spc="300" dirty="0">
              <a:solidFill>
                <a:srgbClr val="DA101A"/>
              </a:solidFill>
              <a:latin typeface="Raleway Black" panose="020B0A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/>
            <a:r>
              <a:rPr lang="en-US" sz="4800" b="1" spc="300" dirty="0" smtClean="0">
                <a:solidFill>
                  <a:srgbClr val="765C2E"/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FARM PRODUCTIVITY </a:t>
            </a:r>
            <a:r>
              <a:rPr lang="en-US" sz="4800" b="1" spc="300" dirty="0" smtClean="0">
                <a:solidFill>
                  <a:schemeClr val="bg1">
                    <a:lumMod val="85000"/>
                  </a:schemeClr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SYSTEM(SFPS)</a:t>
            </a:r>
            <a:endParaRPr lang="en-US" sz="4800" b="1" spc="300" dirty="0">
              <a:solidFill>
                <a:schemeClr val="bg1">
                  <a:lumMod val="85000"/>
                </a:schemeClr>
              </a:solidFill>
              <a:latin typeface="Raleway Black" panose="020B0A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27" y="1343778"/>
            <a:ext cx="2612403" cy="695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12080" y="5918357"/>
            <a:ext cx="6844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spc="200" dirty="0" smtClean="0">
                <a:solidFill>
                  <a:srgbClr val="C1974B"/>
                </a:solidFill>
                <a:latin typeface="Tw Cen MT" panose="020B0602020104020603" pitchFamily="34" charset="0"/>
              </a:rPr>
              <a:t>KERCHANSHE TRADING PLC</a:t>
            </a:r>
            <a:endParaRPr lang="en-US" sz="2800" spc="200" dirty="0">
              <a:solidFill>
                <a:srgbClr val="C1974B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0721" y="1984074"/>
            <a:ext cx="1734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spc="350" dirty="0">
                <a:solidFill>
                  <a:schemeClr val="bg1"/>
                </a:solidFill>
                <a:latin typeface="Simplifica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PRESENTS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05970" y="5193788"/>
            <a:ext cx="15901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spc="350" dirty="0">
                <a:solidFill>
                  <a:schemeClr val="bg1"/>
                </a:solidFill>
                <a:latin typeface="Simplifica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8186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34526" y="-11576"/>
            <a:ext cx="4315327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OWNERS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80" y="2027825"/>
            <a:ext cx="8528205" cy="21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22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76623" y="-11576"/>
            <a:ext cx="9709987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RELATIONS </a:t>
            </a:r>
            <a:r>
              <a:rPr lang="en-US" sz="32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MANAGER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AND </a:t>
            </a:r>
            <a:r>
              <a:rPr lang="en-US" sz="32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ASSISTANTS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70" y="2453566"/>
            <a:ext cx="8511905" cy="17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7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5"/>
            <a:ext cx="3476625" cy="68875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47697" y="215"/>
            <a:ext cx="9709987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FIELD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EXPERTS 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06" y="2486795"/>
            <a:ext cx="8538967" cy="16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91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48996" y="-21536"/>
            <a:ext cx="7503413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TSD 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CENTRAL </a:t>
            </a:r>
            <a:r>
              <a:rPr lang="en-US" sz="32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70" y="1784849"/>
            <a:ext cx="8540457" cy="266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64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</a:p>
        </p:txBody>
      </p:sp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116955" y="2891384"/>
            <a:ext cx="4360253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6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APPLICATION</a:t>
            </a:r>
          </a:p>
          <a:p>
            <a:pPr>
              <a:lnSpc>
                <a:spcPts val="4300"/>
              </a:lnSpc>
            </a:pPr>
            <a:r>
              <a:rPr lang="en-US" sz="36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FEATURES.</a:t>
            </a:r>
            <a:endParaRPr lang="en-US" sz="36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21499" r="18231" b="7211"/>
          <a:stretch/>
        </p:blipFill>
        <p:spPr>
          <a:xfrm>
            <a:off x="4346358" y="0"/>
            <a:ext cx="6124167" cy="68580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5965435" y="2011078"/>
            <a:ext cx="4079111" cy="117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ASSESSMENT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TECHNICAL DATA,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INFORMATION SYSTEM (FIS) &amp;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AGRICULTURE SUSTAINABILITY INDEX (44 INDICATORS</a:t>
            </a:r>
            <a:r>
              <a:rPr lang="en-GB" sz="2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  <a:endParaRPr lang="en-US" sz="2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917926" y="345317"/>
            <a:ext cx="3900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ENHANCED </a:t>
            </a: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USER </a:t>
            </a: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EXPERIENCE BY AUTOMATING PROCESSES AND BY REDUCING HUMAN INTERVENTIONS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84036" y="5782769"/>
            <a:ext cx="590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04</a:t>
            </a:r>
            <a:endParaRPr lang="en-US" sz="3600" spc="1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84036" y="2306609"/>
            <a:ext cx="543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75548" y="560762"/>
            <a:ext cx="53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31645" y="4035980"/>
            <a:ext cx="642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03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8B1A7B0-5F6E-4520-94F9-489A145348E1}"/>
              </a:ext>
            </a:extLst>
          </p:cNvPr>
          <p:cNvSpPr/>
          <p:nvPr/>
        </p:nvSpPr>
        <p:spPr>
          <a:xfrm>
            <a:off x="5914989" y="3981851"/>
            <a:ext cx="3791221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USER FRIENDLY DASHBOARDS, REPORTS AND WORKFLOWS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E59F0B-CB73-4AFC-A6D9-29375A5C098A}"/>
              </a:ext>
            </a:extLst>
          </p:cNvPr>
          <p:cNvSpPr/>
          <p:nvPr/>
        </p:nvSpPr>
        <p:spPr>
          <a:xfrm>
            <a:off x="5965435" y="5655983"/>
            <a:ext cx="3566062" cy="612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CONTINUOUS FEEDBACK AND PERFORMANCE MONITORING</a:t>
            </a:r>
          </a:p>
        </p:txBody>
      </p:sp>
    </p:spTree>
    <p:extLst>
      <p:ext uri="{BB962C8B-B14F-4D97-AF65-F5344CB8AC3E}">
        <p14:creationId xmlns:p14="http://schemas.microsoft.com/office/powerpoint/2010/main" val="1838635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</a:p>
        </p:txBody>
      </p:sp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21499" r="18231" b="7211"/>
          <a:stretch/>
        </p:blipFill>
        <p:spPr>
          <a:xfrm>
            <a:off x="4346358" y="0"/>
            <a:ext cx="6124167" cy="68580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084036" y="5782769"/>
            <a:ext cx="590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08</a:t>
            </a:r>
            <a:endParaRPr lang="en-US" sz="3600" spc="1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84036" y="2306609"/>
            <a:ext cx="543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06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59072" y="552524"/>
            <a:ext cx="53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05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06931" y="4060694"/>
            <a:ext cx="642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07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58916" y="2212101"/>
            <a:ext cx="2975988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 APP </a:t>
            </a: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NOTIFICATION </a:t>
            </a: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 MESSAGING FEATURES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35BAEE1-6DC4-4FF9-B7D7-09ACA0E779F0}"/>
              </a:ext>
            </a:extLst>
          </p:cNvPr>
          <p:cNvSpPr/>
          <p:nvPr/>
        </p:nvSpPr>
        <p:spPr>
          <a:xfrm>
            <a:off x="5953134" y="461632"/>
            <a:ext cx="2866165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ANALYSIS USING SES OUTPUTS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E59F0B-CB73-4AFC-A6D9-29375A5C098A}"/>
              </a:ext>
            </a:extLst>
          </p:cNvPr>
          <p:cNvSpPr/>
          <p:nvPr/>
        </p:nvSpPr>
        <p:spPr>
          <a:xfrm>
            <a:off x="5935142" y="5676651"/>
            <a:ext cx="3566062" cy="673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fr-FR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MULTILINGUAL SYSTEM</a:t>
            </a:r>
          </a:p>
          <a:p>
            <a:pPr>
              <a:lnSpc>
                <a:spcPts val="2400"/>
              </a:lnSpc>
            </a:pPr>
            <a:r>
              <a:rPr lang="fr-FR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ENGLISH &amp; ARABIC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53134" y="3999138"/>
            <a:ext cx="3851152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 </a:t>
            </a: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&amp; </a:t>
            </a: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DEVELOPMENT USING THE MOST MODERN PRACTICES.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73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7551" y="3337494"/>
            <a:ext cx="3345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3990" y="178999"/>
            <a:ext cx="11162396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MANAGEMENT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METHODOLOGY</a:t>
            </a:r>
          </a:p>
        </p:txBody>
      </p:sp>
      <p:sp>
        <p:nvSpPr>
          <p:cNvPr id="36" name="Freeform 35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6701965" y="2449074"/>
            <a:ext cx="291522" cy="30077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5429355" y="2456922"/>
            <a:ext cx="291522" cy="30077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7551" y="3337494"/>
            <a:ext cx="3345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9544" y="1495361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1DAE97"/>
                </a:solidFill>
                <a:latin typeface="Raleway SemiBold" panose="020B0703030101060003" pitchFamily="34" charset="0"/>
              </a:rPr>
              <a:t>Requirement Gathering</a:t>
            </a:r>
          </a:p>
          <a:p>
            <a:pPr algn="r">
              <a:lnSpc>
                <a:spcPts val="24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Verbat works  with various stakeholders to identify User requirements.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83778" y="2897215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95B64A"/>
                </a:solidFill>
                <a:latin typeface="Raleway SemiBold" panose="020B0703030101060003" pitchFamily="34" charset="0"/>
              </a:rPr>
              <a:t>Feasibility Study</a:t>
            </a:r>
            <a:r>
              <a:rPr lang="en-US" dirty="0">
                <a:solidFill>
                  <a:srgbClr val="ABC570"/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rgbClr val="ABC570"/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Through POC’s Verbat will verify if it can meet the client requirements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012" y="4108116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F6A41E"/>
                </a:solidFill>
                <a:latin typeface="Raleway SemiBold" panose="020B0703030101060003" pitchFamily="34" charset="0"/>
              </a:rPr>
              <a:t>System Analysis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The team will analyze the project to determine Scope, Limitations, Resources and Schedules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68012" y="5456799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CB4D3D"/>
                </a:solidFill>
                <a:latin typeface="Raleway SemiBold" panose="020B0703030101060003" pitchFamily="34" charset="0"/>
              </a:rPr>
              <a:t>Software Design</a:t>
            </a:r>
            <a:br>
              <a:rPr lang="en-US" dirty="0">
                <a:solidFill>
                  <a:srgbClr val="CB4D3D"/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The requirements are translated to logical &amp; physical designs accompanied by pseudocode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441324" y="1469087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1DAE97"/>
                </a:solidFill>
                <a:latin typeface="Raleway SemiBold" panose="020B0703030101060003" pitchFamily="34" charset="0"/>
              </a:rPr>
              <a:t>Coding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Error free executable programs are created using the designs developed in previous steps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41324" y="2806738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95B64A"/>
                </a:solidFill>
                <a:latin typeface="Raleway SemiBold" panose="020B0703030101060003" pitchFamily="34" charset="0"/>
              </a:rPr>
              <a:t>Testing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Implemented in all phases from req. gathering to coding. Over 50% of effort is used in testing.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Raleway Light" panose="020B0403030101060003" pitchFamily="34" charset="0"/>
              <a:ea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449206" y="4058225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F6A41E"/>
                </a:solidFill>
                <a:latin typeface="Raleway SemiBold" panose="020B0703030101060003" pitchFamily="34" charset="0"/>
              </a:rPr>
              <a:t>Implementation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Software is tested for portability and adaptability and integration issues are solved.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446576" y="5427408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C00000"/>
                </a:solidFill>
                <a:latin typeface="Raleway SemiBold" panose="020B0703030101060003" pitchFamily="34" charset="0"/>
              </a:rPr>
              <a:t>Operation and Maintenance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Users are trained with sufficient documentation to operate the software correctly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Raleway Light" panose="020B0403030101060003" pitchFamily="34" charset="0"/>
              <a:ea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060731" y="1495361"/>
            <a:ext cx="961697" cy="961561"/>
          </a:xfrm>
          <a:prstGeom prst="rect">
            <a:avLst/>
          </a:prstGeom>
          <a:solidFill>
            <a:srgbClr val="1D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369268" y="1495361"/>
            <a:ext cx="961697" cy="961561"/>
          </a:xfrm>
          <a:prstGeom prst="rect">
            <a:avLst/>
          </a:prstGeom>
          <a:solidFill>
            <a:srgbClr val="1D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060731" y="2833012"/>
            <a:ext cx="961697" cy="961561"/>
          </a:xfrm>
          <a:prstGeom prst="rect">
            <a:avLst/>
          </a:prstGeom>
          <a:solidFill>
            <a:srgbClr val="ABC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69268" y="2833012"/>
            <a:ext cx="961697" cy="961561"/>
          </a:xfrm>
          <a:prstGeom prst="rect">
            <a:avLst/>
          </a:prstGeom>
          <a:solidFill>
            <a:srgbClr val="ABC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060731" y="4126996"/>
            <a:ext cx="961697" cy="961561"/>
          </a:xfrm>
          <a:prstGeom prst="rect">
            <a:avLst/>
          </a:prstGeom>
          <a:solidFill>
            <a:srgbClr val="F7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69268" y="4126996"/>
            <a:ext cx="961697" cy="961561"/>
          </a:xfrm>
          <a:prstGeom prst="rect">
            <a:avLst/>
          </a:prstGeom>
          <a:solidFill>
            <a:srgbClr val="F7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92075" y="5464647"/>
            <a:ext cx="961697" cy="961561"/>
          </a:xfrm>
          <a:prstGeom prst="rect">
            <a:avLst/>
          </a:prstGeom>
          <a:solidFill>
            <a:srgbClr val="CB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400612" y="5464647"/>
            <a:ext cx="961697" cy="961561"/>
          </a:xfrm>
          <a:prstGeom prst="rect">
            <a:avLst/>
          </a:prstGeom>
          <a:solidFill>
            <a:srgbClr val="CB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265680" y="1687295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175783" y="1720599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1</a:t>
            </a:r>
          </a:p>
        </p:txBody>
      </p:sp>
      <p:sp>
        <p:nvSpPr>
          <p:cNvPr id="90" name="Oval 89"/>
          <p:cNvSpPr/>
          <p:nvPr/>
        </p:nvSpPr>
        <p:spPr>
          <a:xfrm>
            <a:off x="5243905" y="3029824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252263" y="4351709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295022" y="5648092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580002" y="1718520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558227" y="3061049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566585" y="4318539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609344" y="5640680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169570" y="3061049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83190" y="4382479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3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218541" y="5678814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505870" y="1755191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5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483362" y="3090895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6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93885" y="4346204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7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6542844" y="5691448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8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50" name="Isosceles Triangle 49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72923" y="966294"/>
            <a:ext cx="1277194" cy="5459914"/>
            <a:chOff x="5572923" y="966294"/>
            <a:chExt cx="1277194" cy="5459914"/>
          </a:xfrm>
        </p:grpSpPr>
        <p:grpSp>
          <p:nvGrpSpPr>
            <p:cNvPr id="9" name="Group 8"/>
            <p:cNvGrpSpPr/>
            <p:nvPr/>
          </p:nvGrpSpPr>
          <p:grpSpPr>
            <a:xfrm>
              <a:off x="5572923" y="966294"/>
              <a:ext cx="796345" cy="5459914"/>
              <a:chOff x="5572923" y="966294"/>
              <a:chExt cx="796345" cy="5459914"/>
            </a:xfrm>
          </p:grpSpPr>
          <p:cxnSp>
            <p:nvCxnSpPr>
              <p:cNvPr id="3" name="Elbow Connector 2"/>
              <p:cNvCxnSpPr>
                <a:stCxn id="86" idx="2"/>
              </p:cNvCxnSpPr>
              <p:nvPr/>
            </p:nvCxnSpPr>
            <p:spPr>
              <a:xfrm rot="5400000" flipH="1" flipV="1">
                <a:off x="3244605" y="3461082"/>
                <a:ext cx="5293444" cy="636807"/>
              </a:xfrm>
              <a:prstGeom prst="bentConnector3">
                <a:avLst>
                  <a:gd name="adj1" fmla="val -431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6053772" y="966294"/>
                <a:ext cx="315496" cy="3007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Elbow Connector 57"/>
            <p:cNvCxnSpPr>
              <a:endCxn id="73" idx="0"/>
            </p:cNvCxnSpPr>
            <p:nvPr/>
          </p:nvCxnSpPr>
          <p:spPr>
            <a:xfrm>
              <a:off x="6201788" y="1251731"/>
              <a:ext cx="648329" cy="2436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9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09648A-4D4C-4B78-94E4-770209B56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097947"/>
              </p:ext>
            </p:extLst>
          </p:nvPr>
        </p:nvGraphicFramePr>
        <p:xfrm>
          <a:off x="351146" y="81323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E069A9-4794-4981-A3B4-E67361AD3EB6}"/>
              </a:ext>
            </a:extLst>
          </p:cNvPr>
          <p:cNvCxnSpPr>
            <a:cxnSpLocks/>
          </p:cNvCxnSpPr>
          <p:nvPr/>
        </p:nvCxnSpPr>
        <p:spPr>
          <a:xfrm>
            <a:off x="771032" y="3936570"/>
            <a:ext cx="0" cy="1891115"/>
          </a:xfrm>
          <a:prstGeom prst="line">
            <a:avLst/>
          </a:prstGeom>
          <a:ln w="25400">
            <a:solidFill>
              <a:srgbClr val="66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FF41D4-E88C-4D9B-9E21-98F64C2AB74F}"/>
              </a:ext>
            </a:extLst>
          </p:cNvPr>
          <p:cNvCxnSpPr>
            <a:cxnSpLocks/>
          </p:cNvCxnSpPr>
          <p:nvPr/>
        </p:nvCxnSpPr>
        <p:spPr>
          <a:xfrm>
            <a:off x="4137973" y="3861272"/>
            <a:ext cx="0" cy="2002352"/>
          </a:xfrm>
          <a:prstGeom prst="line">
            <a:avLst/>
          </a:prstGeom>
          <a:ln w="25400">
            <a:solidFill>
              <a:srgbClr val="99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DBA30-0EBD-4C7A-9656-541C867E8241}"/>
              </a:ext>
            </a:extLst>
          </p:cNvPr>
          <p:cNvCxnSpPr>
            <a:cxnSpLocks/>
          </p:cNvCxnSpPr>
          <p:nvPr/>
        </p:nvCxnSpPr>
        <p:spPr>
          <a:xfrm>
            <a:off x="6881172" y="4211392"/>
            <a:ext cx="0" cy="1652232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9FADD9-71FE-4F48-BFC0-3B62446ACDA0}"/>
              </a:ext>
            </a:extLst>
          </p:cNvPr>
          <p:cNvCxnSpPr>
            <a:cxnSpLocks/>
          </p:cNvCxnSpPr>
          <p:nvPr/>
        </p:nvCxnSpPr>
        <p:spPr>
          <a:xfrm>
            <a:off x="9596092" y="3836862"/>
            <a:ext cx="0" cy="2026762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9817" y="5501536"/>
            <a:ext cx="11425286" cy="1269116"/>
            <a:chOff x="29817" y="5501536"/>
            <a:chExt cx="11425286" cy="1269116"/>
          </a:xfrm>
        </p:grpSpPr>
        <p:sp>
          <p:nvSpPr>
            <p:cNvPr id="28" name="Arrow: Right 7">
              <a:extLst>
                <a:ext uri="{FF2B5EF4-FFF2-40B4-BE49-F238E27FC236}">
                  <a16:creationId xmlns:a16="http://schemas.microsoft.com/office/drawing/2014/main" id="{153F2CBC-36F3-44AC-8CBA-FAECA941BDF7}"/>
                </a:ext>
              </a:extLst>
            </p:cNvPr>
            <p:cNvSpPr/>
            <p:nvPr/>
          </p:nvSpPr>
          <p:spPr>
            <a:xfrm>
              <a:off x="29817" y="5501536"/>
              <a:ext cx="11425286" cy="1269116"/>
            </a:xfrm>
            <a:prstGeom prst="rightArrow">
              <a:avLst/>
            </a:prstGeom>
            <a:solidFill>
              <a:srgbClr val="CC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Simplifica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F1DBCD-FB99-412D-B528-B7AED9E9BFA4}"/>
                </a:ext>
              </a:extLst>
            </p:cNvPr>
            <p:cNvSpPr txBox="1"/>
            <p:nvPr/>
          </p:nvSpPr>
          <p:spPr>
            <a:xfrm>
              <a:off x="178820" y="5932860"/>
              <a:ext cx="1671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On Project Approval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5C493-33D8-4070-916F-F98F30640864}"/>
                </a:ext>
              </a:extLst>
            </p:cNvPr>
            <p:cNvSpPr txBox="1"/>
            <p:nvPr/>
          </p:nvSpPr>
          <p:spPr>
            <a:xfrm>
              <a:off x="3412709" y="5966817"/>
              <a:ext cx="1785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After </a:t>
              </a:r>
              <a:r>
                <a:rPr lang="en-GB" sz="1600" b="1" spc="100" dirty="0" smtClean="0">
                  <a:solidFill>
                    <a:schemeClr val="bg1"/>
                  </a:solidFill>
                  <a:latin typeface="Simplifica" panose="02000000000000000000" pitchFamily="2" charset="0"/>
                </a:rPr>
                <a:t>20 days </a:t>
              </a:r>
              <a:endParaRPr lang="en-GB" sz="1600" b="1" spc="100" dirty="0">
                <a:solidFill>
                  <a:schemeClr val="bg1"/>
                </a:solidFill>
                <a:latin typeface="Simplifica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372546-83D7-4490-A1B0-D2F808BF0BF3}"/>
                </a:ext>
              </a:extLst>
            </p:cNvPr>
            <p:cNvSpPr txBox="1"/>
            <p:nvPr/>
          </p:nvSpPr>
          <p:spPr>
            <a:xfrm>
              <a:off x="5910085" y="5827685"/>
              <a:ext cx="2311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 smtClean="0">
                  <a:solidFill>
                    <a:schemeClr val="bg1"/>
                  </a:solidFill>
                  <a:latin typeface="Simplifica" panose="02000000000000000000" pitchFamily="2" charset="0"/>
                </a:rPr>
                <a:t>96 days from </a:t>
              </a:r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Prototype/UI/UX Approval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7B91CC-C266-4F67-93E3-6613C4DD67B7}"/>
                </a:ext>
              </a:extLst>
            </p:cNvPr>
            <p:cNvSpPr txBox="1"/>
            <p:nvPr/>
          </p:nvSpPr>
          <p:spPr>
            <a:xfrm>
              <a:off x="8545743" y="5989854"/>
              <a:ext cx="2185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After 14 Days Development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823337" y="120300"/>
            <a:ext cx="6545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HIGH LEVEL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PLAN</a:t>
            </a:r>
          </a:p>
        </p:txBody>
      </p:sp>
      <p:sp>
        <p:nvSpPr>
          <p:cNvPr id="19" name="Freeform 1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1445504" y="5989854"/>
            <a:ext cx="746496" cy="865933"/>
            <a:chOff x="11445504" y="6013602"/>
            <a:chExt cx="746496" cy="865933"/>
          </a:xfrm>
        </p:grpSpPr>
        <p:sp>
          <p:nvSpPr>
            <p:cNvPr id="21" name="Isosceles Triangle 20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12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224626" y="2920796"/>
            <a:ext cx="46402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>
              <a:lnSpc>
                <a:spcPts val="39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TEAM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78" name="Isosceles Triangle 77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Isosceles Triangle 78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9" name="Group 1038"/>
          <p:cNvGrpSpPr/>
          <p:nvPr/>
        </p:nvGrpSpPr>
        <p:grpSpPr>
          <a:xfrm>
            <a:off x="2314297" y="294717"/>
            <a:ext cx="7833660" cy="6195690"/>
            <a:chOff x="3406827" y="152214"/>
            <a:chExt cx="7833660" cy="6195690"/>
          </a:xfrm>
        </p:grpSpPr>
        <p:grpSp>
          <p:nvGrpSpPr>
            <p:cNvPr id="1025" name="Group 1024"/>
            <p:cNvGrpSpPr/>
            <p:nvPr/>
          </p:nvGrpSpPr>
          <p:grpSpPr>
            <a:xfrm>
              <a:off x="7687769" y="152214"/>
              <a:ext cx="2078182" cy="1193327"/>
              <a:chOff x="7687769" y="487189"/>
              <a:chExt cx="2078182" cy="119332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302165" y="487189"/>
                <a:ext cx="857360" cy="724049"/>
                <a:chOff x="6889640" y="945926"/>
                <a:chExt cx="857360" cy="724049"/>
              </a:xfrm>
            </p:grpSpPr>
            <p:sp>
              <p:nvSpPr>
                <p:cNvPr id="2" name="Hexagon 1"/>
                <p:cNvSpPr/>
                <p:nvPr/>
              </p:nvSpPr>
              <p:spPr>
                <a:xfrm>
                  <a:off x="6889640" y="945926"/>
                  <a:ext cx="857360" cy="724049"/>
                </a:xfrm>
                <a:prstGeom prst="hexagon">
                  <a:avLst/>
                </a:prstGeom>
                <a:noFill/>
                <a:ln w="50800">
                  <a:solidFill>
                    <a:srgbClr val="F18B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34" t="5826" r="8631" b="5821"/>
                <a:stretch/>
              </p:blipFill>
              <p:spPr>
                <a:xfrm>
                  <a:off x="7148371" y="1136500"/>
                  <a:ext cx="331929" cy="351079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4" name="Group 3"/>
              <p:cNvGrpSpPr/>
              <p:nvPr/>
            </p:nvGrpSpPr>
            <p:grpSpPr>
              <a:xfrm>
                <a:off x="7687769" y="1272762"/>
                <a:ext cx="2078182" cy="407754"/>
                <a:chOff x="6199044" y="1851656"/>
                <a:chExt cx="2078182" cy="407754"/>
              </a:xfrm>
            </p:grpSpPr>
            <p:sp>
              <p:nvSpPr>
                <p:cNvPr id="42" name="Hexagon 41"/>
                <p:cNvSpPr/>
                <p:nvPr/>
              </p:nvSpPr>
              <p:spPr>
                <a:xfrm>
                  <a:off x="6199044" y="1851656"/>
                  <a:ext cx="2078182" cy="407754"/>
                </a:xfrm>
                <a:prstGeom prst="hexagon">
                  <a:avLst/>
                </a:prstGeom>
                <a:solidFill>
                  <a:srgbClr val="F68D02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389448" y="1888352"/>
                  <a:ext cx="1656224" cy="3416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PROJECT MANAGER</a:t>
                  </a:r>
                </a:p>
              </p:txBody>
            </p:sp>
          </p:grpSp>
        </p:grpSp>
        <p:grpSp>
          <p:nvGrpSpPr>
            <p:cNvPr id="1027" name="Group 1026"/>
            <p:cNvGrpSpPr/>
            <p:nvPr/>
          </p:nvGrpSpPr>
          <p:grpSpPr>
            <a:xfrm>
              <a:off x="5971348" y="1797852"/>
              <a:ext cx="2078182" cy="1237101"/>
              <a:chOff x="5971348" y="1997023"/>
              <a:chExt cx="2078182" cy="1237101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6581759" y="1997023"/>
                <a:ext cx="857360" cy="724049"/>
              </a:xfrm>
              <a:prstGeom prst="hexagon">
                <a:avLst/>
              </a:prstGeom>
              <a:noFill/>
              <a:ln w="50800">
                <a:solidFill>
                  <a:srgbClr val="71956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Hexagon 15"/>
              <p:cNvSpPr/>
              <p:nvPr/>
            </p:nvSpPr>
            <p:spPr>
              <a:xfrm>
                <a:off x="5971348" y="2791541"/>
                <a:ext cx="2078182" cy="442583"/>
              </a:xfrm>
              <a:prstGeom prst="hexagon">
                <a:avLst/>
              </a:prstGeom>
              <a:solidFill>
                <a:srgbClr val="71956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6090059" y="2869716"/>
                <a:ext cx="1840760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spc="150" dirty="0">
                    <a:solidFill>
                      <a:schemeClr val="bg1"/>
                    </a:solidFill>
                    <a:latin typeface="Simplifica" panose="02000000000000000000" pitchFamily="2" charset="0"/>
                    <a:ea typeface="Times New Roman" panose="02020603050405020304" pitchFamily="18" charset="0"/>
                  </a:rPr>
                  <a:t>BUSINESS ANALYST TEAM </a:t>
                </a: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4" t="5826" r="8631" b="5821"/>
              <a:stretch/>
            </p:blipFill>
            <p:spPr>
              <a:xfrm>
                <a:off x="6844474" y="2183507"/>
                <a:ext cx="331929" cy="351079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28" name="Group 1027"/>
            <p:cNvGrpSpPr/>
            <p:nvPr/>
          </p:nvGrpSpPr>
          <p:grpSpPr>
            <a:xfrm>
              <a:off x="9159525" y="1797850"/>
              <a:ext cx="2078182" cy="1237103"/>
              <a:chOff x="9159525" y="1997021"/>
              <a:chExt cx="2078182" cy="1237103"/>
            </a:xfrm>
          </p:grpSpPr>
          <p:sp>
            <p:nvSpPr>
              <p:cNvPr id="19" name="Hexagon 18"/>
              <p:cNvSpPr/>
              <p:nvPr/>
            </p:nvSpPr>
            <p:spPr>
              <a:xfrm>
                <a:off x="9765951" y="1997021"/>
                <a:ext cx="857360" cy="724049"/>
              </a:xfrm>
              <a:prstGeom prst="hexagon">
                <a:avLst/>
              </a:prstGeom>
              <a:noFill/>
              <a:ln w="50800">
                <a:solidFill>
                  <a:srgbClr val="44869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rgbClr val="00B0F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4" t="5826" r="8631" b="5821"/>
              <a:stretch/>
            </p:blipFill>
            <p:spPr>
              <a:xfrm>
                <a:off x="10028666" y="2175948"/>
                <a:ext cx="331929" cy="351079"/>
              </a:xfrm>
              <a:prstGeom prst="rect">
                <a:avLst/>
              </a:prstGeom>
              <a:effectLst/>
            </p:spPr>
          </p:pic>
          <p:sp>
            <p:nvSpPr>
              <p:cNvPr id="21" name="Hexagon 20"/>
              <p:cNvSpPr/>
              <p:nvPr/>
            </p:nvSpPr>
            <p:spPr>
              <a:xfrm>
                <a:off x="9159525" y="2791541"/>
                <a:ext cx="2078182" cy="442583"/>
              </a:xfrm>
              <a:prstGeom prst="hexagon">
                <a:avLst/>
              </a:prstGeom>
              <a:solidFill>
                <a:srgbClr val="458796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165088" y="2848171"/>
                <a:ext cx="20726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spc="150" dirty="0">
                    <a:solidFill>
                      <a:schemeClr val="bg1"/>
                    </a:solidFill>
                    <a:latin typeface="Simplifica" panose="02000000000000000000" pitchFamily="2" charset="0"/>
                    <a:ea typeface="Times New Roman" panose="02020603050405020304" pitchFamily="18" charset="0"/>
                  </a:rPr>
                  <a:t>PROJECT COORDINATION TEAM</a:t>
                </a:r>
              </a:p>
            </p:txBody>
          </p:sp>
        </p:grpSp>
        <p:grpSp>
          <p:nvGrpSpPr>
            <p:cNvPr id="1024" name="Group 1023"/>
            <p:cNvGrpSpPr/>
            <p:nvPr/>
          </p:nvGrpSpPr>
          <p:grpSpPr>
            <a:xfrm>
              <a:off x="9162305" y="3562165"/>
              <a:ext cx="2078182" cy="1228118"/>
              <a:chOff x="9162305" y="3516902"/>
              <a:chExt cx="2078182" cy="1228118"/>
            </a:xfrm>
          </p:grpSpPr>
          <p:sp>
            <p:nvSpPr>
              <p:cNvPr id="25" name="Hexagon 24"/>
              <p:cNvSpPr/>
              <p:nvPr/>
            </p:nvSpPr>
            <p:spPr>
              <a:xfrm>
                <a:off x="9772717" y="3516902"/>
                <a:ext cx="857360" cy="724049"/>
              </a:xfrm>
              <a:prstGeom prst="hexagon">
                <a:avLst/>
              </a:prstGeom>
              <a:noFill/>
              <a:ln w="50800">
                <a:solidFill>
                  <a:srgbClr val="95543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rgbClr val="FF670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4" t="5826" r="8631" b="5821"/>
              <a:stretch/>
            </p:blipFill>
            <p:spPr>
              <a:xfrm>
                <a:off x="10035432" y="3682251"/>
                <a:ext cx="331929" cy="351079"/>
              </a:xfrm>
              <a:prstGeom prst="rect">
                <a:avLst/>
              </a:prstGeom>
              <a:effectLst/>
            </p:spPr>
          </p:pic>
          <p:sp>
            <p:nvSpPr>
              <p:cNvPr id="27" name="Hexagon 26"/>
              <p:cNvSpPr/>
              <p:nvPr/>
            </p:nvSpPr>
            <p:spPr>
              <a:xfrm>
                <a:off x="9162305" y="4302437"/>
                <a:ext cx="2078182" cy="442583"/>
              </a:xfrm>
              <a:prstGeom prst="hexagon">
                <a:avLst/>
              </a:prstGeom>
              <a:solidFill>
                <a:srgbClr val="95543F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454884" y="4369839"/>
                <a:ext cx="14173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spc="150" dirty="0">
                    <a:solidFill>
                      <a:schemeClr val="bg1"/>
                    </a:solidFill>
                    <a:latin typeface="Simplifica" panose="02000000000000000000" pitchFamily="2" charset="0"/>
                    <a:ea typeface="Times New Roman" panose="02020603050405020304" pitchFamily="18" charset="0"/>
                  </a:rPr>
                  <a:t>DELIVERY MANAGER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06827" y="5209602"/>
              <a:ext cx="7688712" cy="1138302"/>
              <a:chOff x="1179675" y="5137178"/>
              <a:chExt cx="7688712" cy="1138302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179675" y="5147988"/>
                <a:ext cx="1759662" cy="1127492"/>
                <a:chOff x="1595471" y="5137178"/>
                <a:chExt cx="1759662" cy="1127492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2050824" y="5137178"/>
                  <a:ext cx="857360" cy="724049"/>
                  <a:chOff x="3101150" y="4867136"/>
                  <a:chExt cx="857360" cy="724049"/>
                </a:xfrm>
              </p:grpSpPr>
              <p:sp>
                <p:nvSpPr>
                  <p:cNvPr id="46" name="Hexagon 45"/>
                  <p:cNvSpPr/>
                  <p:nvPr/>
                </p:nvSpPr>
                <p:spPr>
                  <a:xfrm>
                    <a:off x="3101150" y="4867136"/>
                    <a:ext cx="857360" cy="724049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359664" y="5028906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1" name="Hexagon 50"/>
                <p:cNvSpPr/>
                <p:nvPr/>
              </p:nvSpPr>
              <p:spPr>
                <a:xfrm>
                  <a:off x="1595471" y="5934224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947680" y="5934224"/>
                  <a:ext cx="10157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DESIGN TEAM</a:t>
                  </a: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3124835" y="5154318"/>
                <a:ext cx="1759662" cy="1114535"/>
                <a:chOff x="3124835" y="5154318"/>
                <a:chExt cx="1759662" cy="1114535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3628010" y="5154318"/>
                  <a:ext cx="857360" cy="724049"/>
                  <a:chOff x="3101150" y="4890886"/>
                  <a:chExt cx="857360" cy="724049"/>
                </a:xfrm>
              </p:grpSpPr>
              <p:sp>
                <p:nvSpPr>
                  <p:cNvPr id="49" name="Hexagon 48"/>
                  <p:cNvSpPr/>
                  <p:nvPr/>
                </p:nvSpPr>
                <p:spPr>
                  <a:xfrm>
                    <a:off x="3101150" y="4890886"/>
                    <a:ext cx="857360" cy="724049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359664" y="5052656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4" name="Hexagon 53"/>
                <p:cNvSpPr/>
                <p:nvPr/>
              </p:nvSpPr>
              <p:spPr>
                <a:xfrm>
                  <a:off x="3124835" y="5938407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611307" y="5947840"/>
                  <a:ext cx="81785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DEV TEAM</a:t>
                  </a: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7108725" y="5147988"/>
                <a:ext cx="1759662" cy="1116682"/>
                <a:chOff x="6319200" y="5083335"/>
                <a:chExt cx="1759662" cy="1116682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6741383" y="5083335"/>
                  <a:ext cx="857360" cy="724049"/>
                  <a:chOff x="3101150" y="4867136"/>
                  <a:chExt cx="857360" cy="724049"/>
                </a:xfrm>
              </p:grpSpPr>
              <p:sp>
                <p:nvSpPr>
                  <p:cNvPr id="36" name="Hexagon 35"/>
                  <p:cNvSpPr/>
                  <p:nvPr/>
                </p:nvSpPr>
                <p:spPr>
                  <a:xfrm>
                    <a:off x="3101150" y="4867136"/>
                    <a:ext cx="857360" cy="724049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7" name="Picture 36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351426" y="5037144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7" name="Hexagon 56"/>
                <p:cNvSpPr/>
                <p:nvPr/>
              </p:nvSpPr>
              <p:spPr>
                <a:xfrm>
                  <a:off x="6319200" y="5869571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660818" y="5879004"/>
                  <a:ext cx="10262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TECH WRITER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5089049" y="5137178"/>
                <a:ext cx="1759662" cy="1129652"/>
                <a:chOff x="5716702" y="5282118"/>
                <a:chExt cx="1759662" cy="1129652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6178188" y="5282118"/>
                  <a:ext cx="857360" cy="735817"/>
                  <a:chOff x="3197901" y="4673975"/>
                  <a:chExt cx="857360" cy="735817"/>
                </a:xfrm>
              </p:grpSpPr>
              <p:sp>
                <p:nvSpPr>
                  <p:cNvPr id="29" name="Hexagon 28"/>
                  <p:cNvSpPr/>
                  <p:nvPr/>
                </p:nvSpPr>
                <p:spPr>
                  <a:xfrm>
                    <a:off x="3197901" y="4673975"/>
                    <a:ext cx="857360" cy="735817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450282" y="4855908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0" name="Hexagon 59"/>
                <p:cNvSpPr/>
                <p:nvPr/>
              </p:nvSpPr>
              <p:spPr>
                <a:xfrm>
                  <a:off x="5716702" y="6081324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6212980" y="6081160"/>
                  <a:ext cx="74090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QA TEAM</a:t>
                  </a:r>
                </a:p>
              </p:txBody>
            </p:sp>
          </p:grpSp>
        </p:grpSp>
        <p:cxnSp>
          <p:nvCxnSpPr>
            <p:cNvPr id="1030" name="Elbow Connector 1029"/>
            <p:cNvCxnSpPr/>
            <p:nvPr/>
          </p:nvCxnSpPr>
          <p:spPr>
            <a:xfrm rot="10800000" flipV="1">
              <a:off x="7611133" y="1430447"/>
              <a:ext cx="763321" cy="711323"/>
            </a:xfrm>
            <a:prstGeom prst="bentConnector3">
              <a:avLst>
                <a:gd name="adj1" fmla="val -1001"/>
              </a:avLst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/>
            <p:nvPr/>
          </p:nvCxnSpPr>
          <p:spPr>
            <a:xfrm rot="10800000" flipH="1" flipV="1">
              <a:off x="8830616" y="1438174"/>
              <a:ext cx="763321" cy="711323"/>
            </a:xfrm>
            <a:prstGeom prst="bentConnector3">
              <a:avLst>
                <a:gd name="adj1" fmla="val -1001"/>
              </a:avLst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Arrow Connector 1032"/>
            <p:cNvCxnSpPr/>
            <p:nvPr/>
          </p:nvCxnSpPr>
          <p:spPr>
            <a:xfrm>
              <a:off x="10194201" y="3080625"/>
              <a:ext cx="0" cy="384402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/>
            <p:cNvCxnSpPr/>
            <p:nvPr/>
          </p:nvCxnSpPr>
          <p:spPr>
            <a:xfrm>
              <a:off x="4264179" y="4978416"/>
              <a:ext cx="5920969" cy="9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10192691" y="4819608"/>
              <a:ext cx="0" cy="31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4264179" y="4978416"/>
              <a:ext cx="0" cy="163024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6299700" y="4974271"/>
              <a:ext cx="0" cy="163024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8226579" y="4974271"/>
              <a:ext cx="0" cy="163024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8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8584441" y="-1"/>
            <a:ext cx="3607557" cy="3780429"/>
          </a:xfrm>
          <a:prstGeom prst="rtTriangle">
            <a:avLst/>
          </a:prstGeom>
          <a:solidFill>
            <a:srgbClr val="DA1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908378" y="1492230"/>
            <a:ext cx="2283620" cy="3848966"/>
          </a:xfrm>
          <a:custGeom>
            <a:avLst/>
            <a:gdLst>
              <a:gd name="connsiteX0" fmla="*/ 0 w 2283620"/>
              <a:gd name="connsiteY0" fmla="*/ 0 h 3848966"/>
              <a:gd name="connsiteX1" fmla="*/ 1860644 w 2283620"/>
              <a:gd name="connsiteY1" fmla="*/ 2057989 h 3848966"/>
              <a:gd name="connsiteX2" fmla="*/ 2283620 w 2283620"/>
              <a:gd name="connsiteY2" fmla="*/ 2519594 h 3848966"/>
              <a:gd name="connsiteX3" fmla="*/ 2283620 w 2283620"/>
              <a:gd name="connsiteY3" fmla="*/ 3766205 h 3848966"/>
              <a:gd name="connsiteX4" fmla="*/ 0 w 2283620"/>
              <a:gd name="connsiteY4" fmla="*/ 3848966 h 384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3620" h="3848966">
                <a:moveTo>
                  <a:pt x="0" y="0"/>
                </a:moveTo>
                <a:lnTo>
                  <a:pt x="1860644" y="2057989"/>
                </a:lnTo>
                <a:lnTo>
                  <a:pt x="2283620" y="2519594"/>
                </a:lnTo>
                <a:lnTo>
                  <a:pt x="2283620" y="3766205"/>
                </a:lnTo>
                <a:lnTo>
                  <a:pt x="0" y="38489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5224" y="2954201"/>
            <a:ext cx="4573348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44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 </a:t>
            </a:r>
            <a:endParaRPr lang="en-US" sz="44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4300"/>
              </a:lnSpc>
            </a:pPr>
            <a:r>
              <a:rPr lang="en-US" sz="44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DIAGRAMS</a:t>
            </a:r>
            <a:endParaRPr lang="en-US" sz="44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35" name="Isosceles Triangle 3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09" y="1307951"/>
            <a:ext cx="5333732" cy="44221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37597" y="1643503"/>
            <a:ext cx="4703556" cy="266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7" y="1643503"/>
            <a:ext cx="4703556" cy="2667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95851" y="5077369"/>
            <a:ext cx="2037805" cy="98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9706748" y="5090796"/>
            <a:ext cx="1872973" cy="98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7306725" y="5083936"/>
            <a:ext cx="953589" cy="302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306724" y="5189730"/>
            <a:ext cx="953589" cy="302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7193525" y="5263835"/>
            <a:ext cx="953589" cy="302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 flipV="1">
            <a:off x="9494956" y="5075006"/>
            <a:ext cx="953589" cy="226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/>
          <p:cNvSpPr/>
          <p:nvPr/>
        </p:nvSpPr>
        <p:spPr>
          <a:xfrm flipV="1">
            <a:off x="9518436" y="5215758"/>
            <a:ext cx="953589" cy="226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/>
          <p:cNvSpPr/>
          <p:nvPr/>
        </p:nvSpPr>
        <p:spPr>
          <a:xfrm flipV="1">
            <a:off x="9573311" y="5345030"/>
            <a:ext cx="953589" cy="226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7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3439497">
            <a:off x="9393390" y="-869043"/>
            <a:ext cx="3020209" cy="2754591"/>
          </a:xfrm>
          <a:custGeom>
            <a:avLst/>
            <a:gdLst>
              <a:gd name="connsiteX0" fmla="*/ 1749368 w 3020209"/>
              <a:gd name="connsiteY0" fmla="*/ 0 h 2754591"/>
              <a:gd name="connsiteX1" fmla="*/ 2895998 w 3020209"/>
              <a:gd name="connsiteY1" fmla="*/ 735418 h 2754591"/>
              <a:gd name="connsiteX2" fmla="*/ 3020209 w 3020209"/>
              <a:gd name="connsiteY2" fmla="*/ 2754591 h 2754591"/>
              <a:gd name="connsiteX3" fmla="*/ 0 w 3020209"/>
              <a:gd name="connsiteY3" fmla="*/ 2754590 h 275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209" h="2754591">
                <a:moveTo>
                  <a:pt x="1749368" y="0"/>
                </a:moveTo>
                <a:lnTo>
                  <a:pt x="2895998" y="735418"/>
                </a:lnTo>
                <a:lnTo>
                  <a:pt x="3020209" y="2754591"/>
                </a:lnTo>
                <a:lnTo>
                  <a:pt x="0" y="2754590"/>
                </a:lnTo>
                <a:close/>
              </a:path>
            </a:pathLst>
          </a:custGeom>
          <a:solidFill>
            <a:srgbClr val="C7A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4310742" y="261257"/>
            <a:ext cx="7881257" cy="6596744"/>
          </a:xfrm>
          <a:prstGeom prst="triangle">
            <a:avLst>
              <a:gd name="adj" fmla="val 100000"/>
            </a:avLst>
          </a:prstGeom>
          <a:solidFill>
            <a:srgbClr val="B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7487" y="686061"/>
            <a:ext cx="35620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HIGH LEVEL</a:t>
            </a:r>
            <a:r>
              <a:rPr lang="en-US" sz="4000" b="1" dirty="0" smtClean="0">
                <a:solidFill>
                  <a:srgbClr val="C00000"/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0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OBJECTIVES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11232" y="5056744"/>
            <a:ext cx="53878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   The </a:t>
            </a:r>
            <a:r>
              <a:rPr lang="en-GB" sz="20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is focused on building a Digital solution to facilitate the </a:t>
            </a:r>
            <a:r>
              <a:rPr lang="en-GB" sz="2000" b="1" dirty="0">
                <a:solidFill>
                  <a:srgbClr val="C7A15D"/>
                </a:solidFill>
                <a:latin typeface="Raleway Medium" panose="020B0603030101060003" pitchFamily="34" charset="0"/>
              </a:rPr>
              <a:t>recording, reporting, analysing, prioritizing </a:t>
            </a:r>
            <a:r>
              <a:rPr lang="en-GB" sz="20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</a:t>
            </a:r>
            <a:r>
              <a:rPr lang="en-GB" sz="1600" dirty="0"/>
              <a:t> </a:t>
            </a:r>
            <a:r>
              <a:rPr lang="en-GB" sz="2000" b="1" dirty="0" smtClean="0">
                <a:solidFill>
                  <a:srgbClr val="C7A15D"/>
                </a:solidFill>
                <a:latin typeface="Raleway Medium" panose="020B0603030101060003" pitchFamily="34" charset="0"/>
              </a:rPr>
              <a:t>monitoring</a:t>
            </a:r>
            <a:r>
              <a:rPr lang="en-GB" sz="1600" dirty="0" smtClean="0"/>
              <a:t> </a:t>
            </a:r>
            <a:r>
              <a:rPr lang="en-GB" sz="20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 the </a:t>
            </a:r>
            <a:r>
              <a:rPr lang="en-GB" sz="2000" b="1" dirty="0" smtClean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</a:t>
            </a:r>
            <a:r>
              <a:rPr lang="en-GB" sz="20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activities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1232" y="4928224"/>
            <a:ext cx="409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 rot="10800000">
            <a:off x="11453217" y="5414282"/>
            <a:ext cx="409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“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89339" y="2614642"/>
            <a:ext cx="6906336" cy="7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SFPS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will be the primary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tool for </a:t>
            </a:r>
            <a:r>
              <a:rPr lang="en-GB" sz="1600" dirty="0" err="1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Kerchanshe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to disseminate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best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agricultural practices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 to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record details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important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information. 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4872" y="4173616"/>
            <a:ext cx="60695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SFPS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will allow instant reporting on assessment and technical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advices.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26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897487" y="2821382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857536" y="4321095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677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6300-66E8-4D02-B18F-B3B0F4747E36}"/>
              </a:ext>
            </a:extLst>
          </p:cNvPr>
          <p:cNvSpPr txBox="1"/>
          <p:nvPr/>
        </p:nvSpPr>
        <p:spPr>
          <a:xfrm>
            <a:off x="155575" y="2966283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MINIMUM VIABLE </a:t>
            </a: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072" y="0"/>
            <a:ext cx="8297372" cy="6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6300-66E8-4D02-B18F-B3B0F4747E36}"/>
              </a:ext>
            </a:extLst>
          </p:cNvPr>
          <p:cNvSpPr txBox="1"/>
          <p:nvPr/>
        </p:nvSpPr>
        <p:spPr>
          <a:xfrm>
            <a:off x="155575" y="2966283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SCALABLE </a:t>
            </a: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1" y="39826"/>
            <a:ext cx="6483638" cy="677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9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6300-66E8-4D02-B18F-B3B0F4747E36}"/>
              </a:ext>
            </a:extLst>
          </p:cNvPr>
          <p:cNvSpPr txBox="1"/>
          <p:nvPr/>
        </p:nvSpPr>
        <p:spPr>
          <a:xfrm>
            <a:off x="155575" y="2576953"/>
            <a:ext cx="3908260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ARCHITECTURE 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RATIONALE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40" y="107153"/>
            <a:ext cx="7461474" cy="1694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39" y="1654005"/>
            <a:ext cx="7461475" cy="1774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39" y="3356364"/>
            <a:ext cx="7461475" cy="1694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23" y="4771001"/>
            <a:ext cx="7367492" cy="19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0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6300-66E8-4D02-B18F-B3B0F4747E36}"/>
              </a:ext>
            </a:extLst>
          </p:cNvPr>
          <p:cNvSpPr txBox="1"/>
          <p:nvPr/>
        </p:nvSpPr>
        <p:spPr>
          <a:xfrm>
            <a:off x="155575" y="2821904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NETWORK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TOPOLOGY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12" y="1114453"/>
            <a:ext cx="66960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08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6300-66E8-4D02-B18F-B3B0F4747E36}"/>
              </a:ext>
            </a:extLst>
          </p:cNvPr>
          <p:cNvSpPr txBox="1"/>
          <p:nvPr/>
        </p:nvSpPr>
        <p:spPr>
          <a:xfrm>
            <a:off x="155575" y="2821904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SECURITY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FRAMEWORK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31" y="0"/>
            <a:ext cx="6367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5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6300-66E8-4D02-B18F-B3B0F4747E36}"/>
              </a:ext>
            </a:extLst>
          </p:cNvPr>
          <p:cNvSpPr txBox="1"/>
          <p:nvPr/>
        </p:nvSpPr>
        <p:spPr>
          <a:xfrm>
            <a:off x="155575" y="2821904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QUALITY 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ASSURANCE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49" y="-9497"/>
            <a:ext cx="6113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6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6300-66E8-4D02-B18F-B3B0F4747E36}"/>
              </a:ext>
            </a:extLst>
          </p:cNvPr>
          <p:cNvSpPr txBox="1"/>
          <p:nvPr/>
        </p:nvSpPr>
        <p:spPr>
          <a:xfrm>
            <a:off x="155575" y="2821904"/>
            <a:ext cx="3788627" cy="17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RELEASE &amp;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DEPLOYMENT PROCESS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60" y="0"/>
            <a:ext cx="6336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7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9093" y="-1"/>
            <a:ext cx="11437080" cy="6858000"/>
            <a:chOff x="309093" y="-1"/>
            <a:chExt cx="11437080" cy="6858000"/>
          </a:xfrm>
        </p:grpSpPr>
        <p:sp>
          <p:nvSpPr>
            <p:cNvPr id="27" name="Freeform 26"/>
            <p:cNvSpPr/>
            <p:nvPr/>
          </p:nvSpPr>
          <p:spPr>
            <a:xfrm>
              <a:off x="309093" y="296214"/>
              <a:ext cx="6270388" cy="6362163"/>
            </a:xfrm>
            <a:custGeom>
              <a:avLst/>
              <a:gdLst>
                <a:gd name="connsiteX0" fmla="*/ 0 w 6270388"/>
                <a:gd name="connsiteY0" fmla="*/ 0 h 6362163"/>
                <a:gd name="connsiteX1" fmla="*/ 6270388 w 6270388"/>
                <a:gd name="connsiteY1" fmla="*/ 0 h 6362163"/>
                <a:gd name="connsiteX2" fmla="*/ 3801233 w 6270388"/>
                <a:gd name="connsiteY2" fmla="*/ 6362163 h 6362163"/>
                <a:gd name="connsiteX3" fmla="*/ 0 w 6270388"/>
                <a:gd name="connsiteY3" fmla="*/ 6362163 h 636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70388" h="6362163">
                  <a:moveTo>
                    <a:pt x="0" y="0"/>
                  </a:moveTo>
                  <a:lnTo>
                    <a:pt x="6270388" y="0"/>
                  </a:lnTo>
                  <a:lnTo>
                    <a:pt x="3801233" y="6362163"/>
                  </a:lnTo>
                  <a:lnTo>
                    <a:pt x="0" y="6362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4032852" y="-1"/>
              <a:ext cx="7713321" cy="6858000"/>
            </a:xfrm>
            <a:prstGeom prst="parallelogram">
              <a:avLst>
                <a:gd name="adj" fmla="val 3881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 Box 43"/>
          <p:cNvSpPr txBox="1"/>
          <p:nvPr/>
        </p:nvSpPr>
        <p:spPr>
          <a:xfrm>
            <a:off x="6826751" y="825798"/>
            <a:ext cx="4448405" cy="29661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Globally Accredited Software Consultation Partner</a:t>
            </a:r>
            <a:endParaRPr lang="en-US" sz="1400" dirty="0">
              <a:solidFill>
                <a:schemeClr val="bg1"/>
              </a:solidFill>
              <a:latin typeface="Raleway Light" panose="020B04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4701215" y="5753264"/>
            <a:ext cx="4408442" cy="54317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Spearheaded by a team of Technology and  Management Leaders</a:t>
            </a:r>
          </a:p>
        </p:txBody>
      </p:sp>
      <p:sp>
        <p:nvSpPr>
          <p:cNvPr id="45" name="Text Box 43"/>
          <p:cNvSpPr txBox="1"/>
          <p:nvPr/>
        </p:nvSpPr>
        <p:spPr>
          <a:xfrm>
            <a:off x="5249170" y="4378204"/>
            <a:ext cx="4447469" cy="59360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Domain specialists in Banking, Retail, Logistics, Construction, Fashion, Manufacturing, Hospitality, Automotive, Government &amp; Healthcare</a:t>
            </a:r>
          </a:p>
        </p:txBody>
      </p:sp>
      <p:sp>
        <p:nvSpPr>
          <p:cNvPr id="47" name="Text Box 43"/>
          <p:cNvSpPr txBox="1"/>
          <p:nvPr/>
        </p:nvSpPr>
        <p:spPr>
          <a:xfrm>
            <a:off x="5740034" y="3208612"/>
            <a:ext cx="4367929" cy="42572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Nearly two decades of development experience to Global Corporates and Government</a:t>
            </a:r>
          </a:p>
        </p:txBody>
      </p:sp>
      <p:sp>
        <p:nvSpPr>
          <p:cNvPr id="49" name="Text Box 43"/>
          <p:cNvSpPr txBox="1"/>
          <p:nvPr/>
        </p:nvSpPr>
        <p:spPr>
          <a:xfrm>
            <a:off x="6240043" y="1827316"/>
            <a:ext cx="4372290" cy="655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IT Strategy, Application Development, Maintenance and Testing Services, Information Management, Digital Marketing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4135" y="2510812"/>
            <a:ext cx="4282376" cy="2613329"/>
            <a:chOff x="383438" y="1677654"/>
            <a:chExt cx="3777632" cy="2613329"/>
          </a:xfrm>
        </p:grpSpPr>
        <p:sp>
          <p:nvSpPr>
            <p:cNvPr id="52" name="Rectangle 51"/>
            <p:cNvSpPr/>
            <p:nvPr/>
          </p:nvSpPr>
          <p:spPr>
            <a:xfrm>
              <a:off x="386006" y="1677654"/>
              <a:ext cx="3133051" cy="1398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6600" b="1" spc="-150" dirty="0">
                  <a:solidFill>
                    <a:srgbClr val="424A61"/>
                  </a:solidFill>
                  <a:latin typeface="Raleway ExtraBold" panose="020B09030301010600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WHY</a:t>
              </a:r>
              <a:r>
                <a:rPr lang="en-US" sz="8000" dirty="0">
                  <a:solidFill>
                    <a:srgbClr val="C00000"/>
                  </a:solidFill>
                  <a:latin typeface="Raleway Black" panose="020B0A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 </a:t>
              </a:r>
              <a:r>
                <a:rPr lang="en-US" sz="6000" spc="-150" dirty="0">
                  <a:solidFill>
                    <a:srgbClr val="DA101A"/>
                  </a:solidFill>
                  <a:latin typeface="Raleway Light" panose="020B04030301010600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VERBAT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3438" y="2980368"/>
              <a:ext cx="3777632" cy="131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 Light" panose="020B04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Verbat is a Digital Technology Services company with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 Light" panose="020B04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20+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 Light" panose="020B04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years of experience in delivering Internet and Mobile Solutions to Enterprises, through Agile Development and Application Management Methodologies.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25473" y="1766889"/>
            <a:ext cx="870726" cy="750626"/>
            <a:chOff x="5268089" y="1724587"/>
            <a:chExt cx="870726" cy="750626"/>
          </a:xfrm>
        </p:grpSpPr>
        <p:sp>
          <p:nvSpPr>
            <p:cNvPr id="55" name="Hexagon 54"/>
            <p:cNvSpPr/>
            <p:nvPr/>
          </p:nvSpPr>
          <p:spPr>
            <a:xfrm>
              <a:off x="5268089" y="1724587"/>
              <a:ext cx="870726" cy="750626"/>
            </a:xfrm>
            <a:prstGeom prst="hexagon">
              <a:avLst/>
            </a:prstGeom>
            <a:solidFill>
              <a:srgbClr val="DA101A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110" y="1786754"/>
              <a:ext cx="638684" cy="632824"/>
            </a:xfrm>
            <a:prstGeom prst="rect">
              <a:avLst/>
            </a:prstGeom>
          </p:spPr>
        </p:pic>
      </p:grpSp>
      <p:sp>
        <p:nvSpPr>
          <p:cNvPr id="31" name="Freeform 30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925088" y="598792"/>
            <a:ext cx="870726" cy="750626"/>
            <a:chOff x="5925088" y="598792"/>
            <a:chExt cx="870726" cy="750626"/>
          </a:xfrm>
        </p:grpSpPr>
        <p:sp>
          <p:nvSpPr>
            <p:cNvPr id="37" name="Hexagon 36"/>
            <p:cNvSpPr/>
            <p:nvPr/>
          </p:nvSpPr>
          <p:spPr>
            <a:xfrm>
              <a:off x="5925088" y="598792"/>
              <a:ext cx="870726" cy="750626"/>
            </a:xfrm>
            <a:prstGeom prst="hexagon">
              <a:avLst/>
            </a:prstGeom>
            <a:solidFill>
              <a:srgbClr val="DA101A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360" y="746387"/>
              <a:ext cx="449969" cy="44996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378444" y="4278982"/>
            <a:ext cx="870726" cy="750626"/>
            <a:chOff x="4344448" y="4283667"/>
            <a:chExt cx="870726" cy="750626"/>
          </a:xfrm>
        </p:grpSpPr>
        <p:sp>
          <p:nvSpPr>
            <p:cNvPr id="57" name="Hexagon 56"/>
            <p:cNvSpPr/>
            <p:nvPr/>
          </p:nvSpPr>
          <p:spPr>
            <a:xfrm>
              <a:off x="4344448" y="4283667"/>
              <a:ext cx="870726" cy="750626"/>
            </a:xfrm>
            <a:prstGeom prst="hexagon">
              <a:avLst/>
            </a:prstGeom>
            <a:solidFill>
              <a:srgbClr val="DA101A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863" y="4395842"/>
              <a:ext cx="526959" cy="52695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801134" y="5622536"/>
            <a:ext cx="870726" cy="750626"/>
            <a:chOff x="3801134" y="5622536"/>
            <a:chExt cx="870726" cy="750626"/>
          </a:xfrm>
        </p:grpSpPr>
        <p:sp>
          <p:nvSpPr>
            <p:cNvPr id="54" name="Hexagon 53"/>
            <p:cNvSpPr/>
            <p:nvPr/>
          </p:nvSpPr>
          <p:spPr>
            <a:xfrm>
              <a:off x="3801134" y="5622536"/>
              <a:ext cx="870726" cy="750626"/>
            </a:xfrm>
            <a:prstGeom prst="hexagon">
              <a:avLst/>
            </a:prstGeom>
            <a:solidFill>
              <a:srgbClr val="C00000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045" y="5759257"/>
              <a:ext cx="538837" cy="57608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843060" y="3015264"/>
            <a:ext cx="870726" cy="750626"/>
            <a:chOff x="4843060" y="3015264"/>
            <a:chExt cx="870726" cy="750626"/>
          </a:xfrm>
        </p:grpSpPr>
        <p:sp>
          <p:nvSpPr>
            <p:cNvPr id="56" name="Hexagon 55"/>
            <p:cNvSpPr/>
            <p:nvPr/>
          </p:nvSpPr>
          <p:spPr>
            <a:xfrm>
              <a:off x="4843060" y="3015264"/>
              <a:ext cx="870726" cy="750626"/>
            </a:xfrm>
            <a:prstGeom prst="hexagon">
              <a:avLst/>
            </a:prstGeom>
            <a:solidFill>
              <a:srgbClr val="C00000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401" y="3213253"/>
              <a:ext cx="470300" cy="400378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35" name="Isosceles Triangle 3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53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63166" y="751879"/>
            <a:ext cx="7507736" cy="5165353"/>
            <a:chOff x="1735132" y="223845"/>
            <a:chExt cx="7507736" cy="5165353"/>
          </a:xfrm>
        </p:grpSpPr>
        <p:sp>
          <p:nvSpPr>
            <p:cNvPr id="5" name="TextBox 4"/>
            <p:cNvSpPr txBox="1"/>
            <p:nvPr/>
          </p:nvSpPr>
          <p:spPr>
            <a:xfrm>
              <a:off x="1735132" y="223845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rgbClr val="B8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rgbClr val="B8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0800000">
              <a:off x="8359112" y="680217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rgbClr val="B8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rgbClr val="B8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70559" y="982925"/>
              <a:ext cx="577831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00" spc="-300" dirty="0">
                  <a:solidFill>
                    <a:srgbClr val="C7A15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Q</a:t>
              </a:r>
              <a:r>
                <a:rPr lang="en-US" sz="23900" spc="-300" dirty="0">
                  <a:solidFill>
                    <a:srgbClr val="FFC00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3900" spc="-300" dirty="0">
                  <a:solidFill>
                    <a:srgbClr val="C7A15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</a:t>
              </a:r>
              <a:endParaRPr lang="en-US" sz="9600" spc="-300" dirty="0">
                <a:solidFill>
                  <a:srgbClr val="C7A15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51584" y="2180696"/>
              <a:ext cx="11046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spc="-300" dirty="0">
                  <a:solidFill>
                    <a:prstClr val="white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6000" b="1" spc="-300" dirty="0">
                  <a:solidFill>
                    <a:schemeClr val="bg1">
                      <a:lumMod val="6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&amp;</a:t>
              </a:r>
              <a:endParaRPr lang="en-US" sz="3600" b="1" spc="-300" dirty="0">
                <a:solidFill>
                  <a:schemeClr val="bg1">
                    <a:lumMod val="6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2" name="Isosceles Triangle 11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Isosceles Triangle 12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reeform 13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3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6040717" y="301752"/>
            <a:ext cx="4943920" cy="625449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76311" y="0"/>
            <a:ext cx="127288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3719" y="1054580"/>
            <a:ext cx="43309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At Verbat, we are committed to make IT services a pleasant experience. As such we always welcome your enquires, feedback and suggestions</a:t>
            </a: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7036237" y="2885186"/>
            <a:ext cx="2762857" cy="6466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buFont typeface="Arial" pitchFamily="34" charset="0"/>
              <a:buNone/>
            </a:pP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217, Sheikh Rashid Building</a:t>
            </a:r>
            <a:b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</a:b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PO Box 56272, Dubai</a:t>
            </a:r>
            <a:endParaRPr lang="en-IN" sz="1500" dirty="0">
              <a:solidFill>
                <a:prstClr val="white">
                  <a:lumMod val="95000"/>
                </a:prstClr>
              </a:solidFill>
              <a:latin typeface="Raleway Medium" panose="020B06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8" name="Subtitle 2"/>
          <p:cNvSpPr txBox="1">
            <a:spLocks/>
          </p:cNvSpPr>
          <p:nvPr/>
        </p:nvSpPr>
        <p:spPr>
          <a:xfrm>
            <a:off x="7043676" y="4182805"/>
            <a:ext cx="2198446" cy="3892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buFont typeface="Arial" pitchFamily="34" charset="0"/>
              <a:buNone/>
            </a:pP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+971 4 2973236</a:t>
            </a:r>
            <a:endParaRPr lang="en-IN" sz="1500" dirty="0">
              <a:solidFill>
                <a:prstClr val="white">
                  <a:lumMod val="95000"/>
                </a:prstClr>
              </a:solidFill>
              <a:latin typeface="Raleway Medium" panose="020B06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7037558" y="5360185"/>
            <a:ext cx="2480815" cy="3892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buFont typeface="Arial" pitchFamily="34" charset="0"/>
              <a:buNone/>
            </a:pP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Luay.houri@verbat.com</a:t>
            </a:r>
            <a:endParaRPr lang="en-IN" sz="1500" dirty="0">
              <a:solidFill>
                <a:prstClr val="white">
                  <a:lumMod val="95000"/>
                </a:prstClr>
              </a:solidFill>
              <a:latin typeface="Raleway Medium" panose="020B06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227699" y="1689978"/>
            <a:ext cx="4545155" cy="831866"/>
            <a:chOff x="9390846" y="3948166"/>
            <a:chExt cx="2703568" cy="831866"/>
          </a:xfrm>
        </p:grpSpPr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10151883" y="4364111"/>
              <a:ext cx="1942531" cy="4159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8984" indent="-188984" algn="l" defTabSz="755934" rtl="0" eaLnBrk="1" latinLnBrk="0" hangingPunct="1">
                <a:lnSpc>
                  <a:spcPct val="90000"/>
                </a:lnSpc>
                <a:spcBef>
                  <a:spcPts val="827"/>
                </a:spcBef>
                <a:buFont typeface="Arial" panose="020B0604020202020204" pitchFamily="34" charset="0"/>
                <a:buChar char="•"/>
                <a:defRPr sz="23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66951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4918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6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2885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00853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8820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6787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34754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12722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IN" sz="2600" dirty="0">
                  <a:solidFill>
                    <a:srgbClr val="CFA31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Get in Touch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90846" y="3948166"/>
              <a:ext cx="266202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Let’s Hear From You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31" y="4825422"/>
            <a:ext cx="4560973" cy="1194223"/>
            <a:chOff x="7884262" y="4256957"/>
            <a:chExt cx="4100846" cy="1194223"/>
          </a:xfrm>
        </p:grpSpPr>
        <p:sp>
          <p:nvSpPr>
            <p:cNvPr id="27" name="Title 1"/>
            <p:cNvSpPr txBox="1">
              <a:spLocks/>
            </p:cNvSpPr>
            <p:nvPr/>
          </p:nvSpPr>
          <p:spPr>
            <a:xfrm>
              <a:off x="9989101" y="4259601"/>
              <a:ext cx="1996007" cy="10960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1900"/>
                </a:lnSpc>
              </a:pPr>
              <a:r>
                <a:rPr lang="en-US" sz="2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chivo Black" panose="020B0A03020202020B04" pitchFamily="34" charset="0"/>
                  <a:ea typeface="+mn-ea"/>
                  <a:cs typeface="+mn-cs"/>
                </a:rPr>
                <a:t>INDIA</a:t>
              </a: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IN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Level III, PTC Tower,</a:t>
              </a:r>
              <a:br>
                <a:rPr lang="en-IN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IN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Nanthancode, Trivandrum, Kerala</a:t>
              </a: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7884262" y="4256957"/>
              <a:ext cx="1926267" cy="10960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1900"/>
                </a:lnSpc>
                <a:spcBef>
                  <a:spcPts val="0"/>
                </a:spcBef>
              </a:pPr>
              <a:r>
                <a:rPr lang="en-US" sz="2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chivo Black" panose="020B0A03020202020B04" pitchFamily="34" charset="0"/>
                  <a:ea typeface="+mn-ea"/>
                  <a:cs typeface="+mn-cs"/>
                </a:rPr>
                <a:t>USA</a:t>
              </a: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US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600 Eagle View Blvd, Suite 300</a:t>
              </a:r>
            </a:p>
            <a:p>
              <a:pPr algn="l">
                <a:lnSpc>
                  <a:spcPts val="1900"/>
                </a:lnSpc>
                <a:spcBef>
                  <a:spcPts val="0"/>
                </a:spcBef>
              </a:pPr>
              <a:r>
                <a:rPr lang="en-US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Exton Pa 19341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9766371" y="4316692"/>
              <a:ext cx="0" cy="11344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046330" y="2816951"/>
            <a:ext cx="870726" cy="750626"/>
            <a:chOff x="6044453" y="2805094"/>
            <a:chExt cx="870726" cy="750626"/>
          </a:xfrm>
        </p:grpSpPr>
        <p:sp>
          <p:nvSpPr>
            <p:cNvPr id="25" name="Hexagon 24"/>
            <p:cNvSpPr/>
            <p:nvPr/>
          </p:nvSpPr>
          <p:spPr>
            <a:xfrm>
              <a:off x="6044453" y="2805094"/>
              <a:ext cx="870726" cy="750626"/>
            </a:xfrm>
            <a:prstGeom prst="hexagon">
              <a:avLst/>
            </a:prstGeom>
            <a:solidFill>
              <a:schemeClr val="tx1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813" y="2983786"/>
              <a:ext cx="384055" cy="37734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013174" y="4015784"/>
            <a:ext cx="870726" cy="750626"/>
            <a:chOff x="6013174" y="4015784"/>
            <a:chExt cx="870726" cy="750626"/>
          </a:xfrm>
          <a:solidFill>
            <a:schemeClr val="tx1"/>
          </a:solidFill>
        </p:grpSpPr>
        <p:sp>
          <p:nvSpPr>
            <p:cNvPr id="51" name="Hexagon 50"/>
            <p:cNvSpPr/>
            <p:nvPr/>
          </p:nvSpPr>
          <p:spPr>
            <a:xfrm>
              <a:off x="6013174" y="4015784"/>
              <a:ext cx="870726" cy="750626"/>
            </a:xfrm>
            <a:prstGeom prst="hexagon">
              <a:avLst/>
            </a:prstGeom>
            <a:grp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519" y="4181213"/>
              <a:ext cx="391103" cy="403865"/>
            </a:xfrm>
            <a:prstGeom prst="rect">
              <a:avLst/>
            </a:prstGeom>
            <a:grpFill/>
          </p:spPr>
        </p:pic>
      </p:grpSp>
      <p:grpSp>
        <p:nvGrpSpPr>
          <p:cNvPr id="11" name="Group 10"/>
          <p:cNvGrpSpPr/>
          <p:nvPr/>
        </p:nvGrpSpPr>
        <p:grpSpPr>
          <a:xfrm>
            <a:off x="6009782" y="5187131"/>
            <a:ext cx="870726" cy="750626"/>
            <a:chOff x="6009782" y="5187131"/>
            <a:chExt cx="870726" cy="750626"/>
          </a:xfrm>
          <a:solidFill>
            <a:schemeClr val="tx1"/>
          </a:solidFill>
        </p:grpSpPr>
        <p:sp>
          <p:nvSpPr>
            <p:cNvPr id="55" name="Hexagon 54"/>
            <p:cNvSpPr/>
            <p:nvPr/>
          </p:nvSpPr>
          <p:spPr>
            <a:xfrm>
              <a:off x="6009782" y="5187131"/>
              <a:ext cx="870726" cy="750626"/>
            </a:xfrm>
            <a:prstGeom prst="hexagon">
              <a:avLst/>
            </a:prstGeom>
            <a:grp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21" y="5385227"/>
              <a:ext cx="342695" cy="342695"/>
            </a:xfrm>
            <a:prstGeom prst="rect">
              <a:avLst/>
            </a:prstGeom>
            <a:grpFill/>
          </p:spPr>
        </p:pic>
      </p:grpSp>
      <p:cxnSp>
        <p:nvCxnSpPr>
          <p:cNvPr id="37" name="Straight Connector 36"/>
          <p:cNvCxnSpPr/>
          <p:nvPr/>
        </p:nvCxnSpPr>
        <p:spPr>
          <a:xfrm>
            <a:off x="4222365" y="2940078"/>
            <a:ext cx="788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348760" y="2155470"/>
            <a:ext cx="732747" cy="732747"/>
          </a:xfrm>
          <a:prstGeom prst="ellipse">
            <a:avLst/>
          </a:prstGeom>
          <a:solidFill>
            <a:srgbClr val="CFA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027490" y="2823496"/>
            <a:ext cx="431094" cy="431094"/>
          </a:xfrm>
          <a:prstGeom prst="ellipse">
            <a:avLst/>
          </a:prstGeom>
          <a:solidFill>
            <a:srgbClr val="CFA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6200000">
            <a:off x="11385786" y="6073322"/>
            <a:ext cx="865933" cy="746494"/>
          </a:xfrm>
          <a:prstGeom prst="triangle">
            <a:avLst/>
          </a:prstGeom>
          <a:solidFill>
            <a:srgbClr val="DA1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5400000">
            <a:off x="11262840" y="6498355"/>
            <a:ext cx="365330" cy="31493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680937" y="4167680"/>
            <a:ext cx="441277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RESPONSIVE WEB, MOBILE AND TABLET APPLICATION FOR MANAGING THE </a:t>
            </a:r>
          </a:p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ACTIVITIES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370" y="5465851"/>
            <a:ext cx="3433978" cy="87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GB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INTUITIVE </a:t>
            </a: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DASHBOARD, COMPREHENSIVE REPORTS AND </a:t>
            </a:r>
            <a:r>
              <a:rPr lang="en-GB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WORKFLOW MANAGEMENT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4273" y="1812300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....................................................................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56514" y="2983215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16864" y="4300669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5605" y="5608866"/>
            <a:ext cx="352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142117" y="1544617"/>
            <a:ext cx="4242050" cy="5313383"/>
            <a:chOff x="7142117" y="1544617"/>
            <a:chExt cx="4242050" cy="53133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3" t="15319" r="5414" b="15036"/>
            <a:stretch/>
          </p:blipFill>
          <p:spPr>
            <a:xfrm>
              <a:off x="7142117" y="1544617"/>
              <a:ext cx="4242050" cy="5313383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275443" y="5658547"/>
              <a:ext cx="5902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spc="1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04</a:t>
              </a:r>
              <a:endParaRPr lang="en-US" sz="28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758477" y="3012399"/>
              <a:ext cx="5439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02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96236" y="1843970"/>
              <a:ext cx="5384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01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964557" y="4331037"/>
              <a:ext cx="6427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03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762705" y="1700817"/>
            <a:ext cx="0" cy="825548"/>
          </a:xfrm>
          <a:prstGeom prst="line">
            <a:avLst/>
          </a:prstGeom>
          <a:ln w="50800">
            <a:solidFill>
              <a:srgbClr val="2EB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62705" y="2940795"/>
            <a:ext cx="0" cy="825548"/>
          </a:xfrm>
          <a:prstGeom prst="line">
            <a:avLst/>
          </a:prstGeom>
          <a:ln w="50800">
            <a:solidFill>
              <a:srgbClr val="15B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62705" y="4155429"/>
            <a:ext cx="0" cy="825548"/>
          </a:xfrm>
          <a:prstGeom prst="line">
            <a:avLst/>
          </a:prstGeom>
          <a:ln w="50800">
            <a:solidFill>
              <a:srgbClr val="FD7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51603" y="5465851"/>
            <a:ext cx="0" cy="825548"/>
          </a:xfrm>
          <a:prstGeom prst="line">
            <a:avLst/>
          </a:prstGeom>
          <a:ln w="50800">
            <a:solidFill>
              <a:srgbClr val="FD4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40602" y="1829852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35605" y="3039556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40602" y="4321434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35605" y="5595533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029359" y="138955"/>
            <a:ext cx="7592012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</a:t>
            </a:r>
            <a:r>
              <a:rPr lang="en-US" sz="40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SCOPE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3490" y="1822442"/>
            <a:ext cx="353173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100"/>
              </a:lnSpc>
            </a:pP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 CREATE AGRICULTURAL PRODUCT </a:t>
            </a:r>
          </a:p>
          <a:p>
            <a:pPr algn="r">
              <a:lnSpc>
                <a:spcPts val="2100"/>
              </a:lnSpc>
            </a:pP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DATABASE TO MANAGE </a:t>
            </a: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SFPS </a:t>
            </a: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8267" y="2911681"/>
            <a:ext cx="37035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INTELLIGENT SYSTEM FOR CAPTURING DATA,  MAINTAINING DATA INTEGRITY AND FOR PREVENTING DUPLICATION 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8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93875" y="2974161"/>
            <a:ext cx="3129752" cy="1744559"/>
            <a:chOff x="1127436" y="1328052"/>
            <a:chExt cx="3129752" cy="1744559"/>
          </a:xfrm>
        </p:grpSpPr>
        <p:sp>
          <p:nvSpPr>
            <p:cNvPr id="11" name="Rectangle 10"/>
            <p:cNvSpPr/>
            <p:nvPr/>
          </p:nvSpPr>
          <p:spPr>
            <a:xfrm>
              <a:off x="1296425" y="1328052"/>
              <a:ext cx="982639" cy="1254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58968" y="1453502"/>
              <a:ext cx="3098220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400" spc="550" dirty="0">
                  <a:solidFill>
                    <a:srgbClr val="C00000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A VERBAT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27436" y="2241614"/>
              <a:ext cx="31066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spc="150" dirty="0"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PRESENTATION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68052" y="2407290"/>
            <a:ext cx="5608451" cy="3175421"/>
            <a:chOff x="5599813" y="2008407"/>
            <a:chExt cx="5608451" cy="3175421"/>
          </a:xfrm>
        </p:grpSpPr>
        <p:grpSp>
          <p:nvGrpSpPr>
            <p:cNvPr id="25" name="Group 24"/>
            <p:cNvGrpSpPr/>
            <p:nvPr/>
          </p:nvGrpSpPr>
          <p:grpSpPr>
            <a:xfrm>
              <a:off x="5599813" y="2008407"/>
              <a:ext cx="5608451" cy="2673896"/>
              <a:chOff x="5599813" y="2008407"/>
              <a:chExt cx="5608451" cy="2673896"/>
            </a:xfrm>
          </p:grpSpPr>
          <p:sp>
            <p:nvSpPr>
              <p:cNvPr id="28" name="Rectangle 1"/>
              <p:cNvSpPr/>
              <p:nvPr/>
            </p:nvSpPr>
            <p:spPr>
              <a:xfrm>
                <a:off x="5599813" y="2008407"/>
                <a:ext cx="5608451" cy="2673896"/>
              </a:xfrm>
              <a:custGeom>
                <a:avLst/>
                <a:gdLst>
                  <a:gd name="connsiteX0" fmla="*/ 0 w 5569815"/>
                  <a:gd name="connsiteY0" fmla="*/ 0 h 2236014"/>
                  <a:gd name="connsiteX1" fmla="*/ 5569815 w 5569815"/>
                  <a:gd name="connsiteY1" fmla="*/ 0 h 2236014"/>
                  <a:gd name="connsiteX2" fmla="*/ 5569815 w 5569815"/>
                  <a:gd name="connsiteY2" fmla="*/ 2236014 h 2236014"/>
                  <a:gd name="connsiteX3" fmla="*/ 0 w 5569815"/>
                  <a:gd name="connsiteY3" fmla="*/ 2236014 h 2236014"/>
                  <a:gd name="connsiteX4" fmla="*/ 0 w 5569815"/>
                  <a:gd name="connsiteY4" fmla="*/ 0 h 2236014"/>
                  <a:gd name="connsiteX0" fmla="*/ 0 w 5569815"/>
                  <a:gd name="connsiteY0" fmla="*/ 0 h 2648138"/>
                  <a:gd name="connsiteX1" fmla="*/ 5569815 w 5569815"/>
                  <a:gd name="connsiteY1" fmla="*/ 0 h 2648138"/>
                  <a:gd name="connsiteX2" fmla="*/ 5569815 w 5569815"/>
                  <a:gd name="connsiteY2" fmla="*/ 2236014 h 2648138"/>
                  <a:gd name="connsiteX3" fmla="*/ 798490 w 5569815"/>
                  <a:gd name="connsiteY3" fmla="*/ 2648138 h 2648138"/>
                  <a:gd name="connsiteX4" fmla="*/ 0 w 5569815"/>
                  <a:gd name="connsiteY4" fmla="*/ 0 h 2648138"/>
                  <a:gd name="connsiteX0" fmla="*/ 0 w 5582694"/>
                  <a:gd name="connsiteY0" fmla="*/ 0 h 2648138"/>
                  <a:gd name="connsiteX1" fmla="*/ 5569815 w 5582694"/>
                  <a:gd name="connsiteY1" fmla="*/ 0 h 2648138"/>
                  <a:gd name="connsiteX2" fmla="*/ 5582694 w 5582694"/>
                  <a:gd name="connsiteY2" fmla="*/ 1926921 h 2648138"/>
                  <a:gd name="connsiteX3" fmla="*/ 798490 w 5582694"/>
                  <a:gd name="connsiteY3" fmla="*/ 2648138 h 2648138"/>
                  <a:gd name="connsiteX4" fmla="*/ 0 w 5582694"/>
                  <a:gd name="connsiteY4" fmla="*/ 0 h 2648138"/>
                  <a:gd name="connsiteX0" fmla="*/ 0 w 5608451"/>
                  <a:gd name="connsiteY0" fmla="*/ 0 h 2648138"/>
                  <a:gd name="connsiteX1" fmla="*/ 5569815 w 5608451"/>
                  <a:gd name="connsiteY1" fmla="*/ 0 h 2648138"/>
                  <a:gd name="connsiteX2" fmla="*/ 5608451 w 5608451"/>
                  <a:gd name="connsiteY2" fmla="*/ 1926921 h 2648138"/>
                  <a:gd name="connsiteX3" fmla="*/ 798490 w 5608451"/>
                  <a:gd name="connsiteY3" fmla="*/ 2648138 h 2648138"/>
                  <a:gd name="connsiteX4" fmla="*/ 0 w 5608451"/>
                  <a:gd name="connsiteY4" fmla="*/ 0 h 2648138"/>
                  <a:gd name="connsiteX0" fmla="*/ 0 w 5608451"/>
                  <a:gd name="connsiteY0" fmla="*/ 25758 h 2673896"/>
                  <a:gd name="connsiteX1" fmla="*/ 5569815 w 5608451"/>
                  <a:gd name="connsiteY1" fmla="*/ 0 h 2673896"/>
                  <a:gd name="connsiteX2" fmla="*/ 5608451 w 5608451"/>
                  <a:gd name="connsiteY2" fmla="*/ 1952679 h 2673896"/>
                  <a:gd name="connsiteX3" fmla="*/ 798490 w 5608451"/>
                  <a:gd name="connsiteY3" fmla="*/ 2673896 h 2673896"/>
                  <a:gd name="connsiteX4" fmla="*/ 0 w 5608451"/>
                  <a:gd name="connsiteY4" fmla="*/ 25758 h 2673896"/>
                  <a:gd name="connsiteX0" fmla="*/ 0 w 5608451"/>
                  <a:gd name="connsiteY0" fmla="*/ 25758 h 2673896"/>
                  <a:gd name="connsiteX1" fmla="*/ 5569815 w 5608451"/>
                  <a:gd name="connsiteY1" fmla="*/ 0 h 2673896"/>
                  <a:gd name="connsiteX2" fmla="*/ 5608451 w 5608451"/>
                  <a:gd name="connsiteY2" fmla="*/ 1952679 h 2673896"/>
                  <a:gd name="connsiteX3" fmla="*/ 798490 w 5608451"/>
                  <a:gd name="connsiteY3" fmla="*/ 2673896 h 2673896"/>
                  <a:gd name="connsiteX4" fmla="*/ 0 w 5608451"/>
                  <a:gd name="connsiteY4" fmla="*/ 25758 h 2673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08451" h="2673896">
                    <a:moveTo>
                      <a:pt x="0" y="25758"/>
                    </a:moveTo>
                    <a:lnTo>
                      <a:pt x="5569815" y="0"/>
                    </a:lnTo>
                    <a:lnTo>
                      <a:pt x="5608451" y="1952679"/>
                    </a:lnTo>
                    <a:lnTo>
                      <a:pt x="798490" y="2673896"/>
                    </a:lnTo>
                    <a:lnTo>
                      <a:pt x="0" y="257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152873">
                <a:off x="6864966" y="2658690"/>
                <a:ext cx="3285451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200" dirty="0">
                    <a:solidFill>
                      <a:prstClr val="white"/>
                    </a:solidFill>
                    <a:latin typeface="Bebas Neue" panose="020B0606020202050201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  <a:t>THANK YOU</a:t>
                </a:r>
              </a:p>
            </p:txBody>
          </p:sp>
        </p:grpSp>
        <p:sp>
          <p:nvSpPr>
            <p:cNvPr id="26" name="Right Triangle 2"/>
            <p:cNvSpPr/>
            <p:nvPr/>
          </p:nvSpPr>
          <p:spPr>
            <a:xfrm rot="18422894">
              <a:off x="9533365" y="4200560"/>
              <a:ext cx="1026871" cy="939665"/>
            </a:xfrm>
            <a:custGeom>
              <a:avLst/>
              <a:gdLst>
                <a:gd name="connsiteX0" fmla="*/ 0 w 706386"/>
                <a:gd name="connsiteY0" fmla="*/ 665516 h 665516"/>
                <a:gd name="connsiteX1" fmla="*/ 0 w 706386"/>
                <a:gd name="connsiteY1" fmla="*/ 0 h 665516"/>
                <a:gd name="connsiteX2" fmla="*/ 706386 w 706386"/>
                <a:gd name="connsiteY2" fmla="*/ 665516 h 665516"/>
                <a:gd name="connsiteX3" fmla="*/ 0 w 706386"/>
                <a:gd name="connsiteY3" fmla="*/ 665516 h 665516"/>
                <a:gd name="connsiteX0" fmla="*/ 0 w 952549"/>
                <a:gd name="connsiteY0" fmla="*/ 665516 h 882231"/>
                <a:gd name="connsiteX1" fmla="*/ 0 w 952549"/>
                <a:gd name="connsiteY1" fmla="*/ 0 h 882231"/>
                <a:gd name="connsiteX2" fmla="*/ 952549 w 952549"/>
                <a:gd name="connsiteY2" fmla="*/ 882231 h 882231"/>
                <a:gd name="connsiteX3" fmla="*/ 0 w 952549"/>
                <a:gd name="connsiteY3" fmla="*/ 665516 h 882231"/>
                <a:gd name="connsiteX0" fmla="*/ 152120 w 952549"/>
                <a:gd name="connsiteY0" fmla="*/ 839684 h 882231"/>
                <a:gd name="connsiteX1" fmla="*/ 0 w 952549"/>
                <a:gd name="connsiteY1" fmla="*/ 0 h 882231"/>
                <a:gd name="connsiteX2" fmla="*/ 952549 w 952549"/>
                <a:gd name="connsiteY2" fmla="*/ 882231 h 882231"/>
                <a:gd name="connsiteX3" fmla="*/ 152120 w 952549"/>
                <a:gd name="connsiteY3" fmla="*/ 839684 h 882231"/>
                <a:gd name="connsiteX0" fmla="*/ 176937 w 977366"/>
                <a:gd name="connsiteY0" fmla="*/ 872558 h 915105"/>
                <a:gd name="connsiteX1" fmla="*/ 0 w 977366"/>
                <a:gd name="connsiteY1" fmla="*/ 0 h 915105"/>
                <a:gd name="connsiteX2" fmla="*/ 977366 w 977366"/>
                <a:gd name="connsiteY2" fmla="*/ 915105 h 915105"/>
                <a:gd name="connsiteX3" fmla="*/ 176937 w 977366"/>
                <a:gd name="connsiteY3" fmla="*/ 872558 h 915105"/>
                <a:gd name="connsiteX0" fmla="*/ 176937 w 1003795"/>
                <a:gd name="connsiteY0" fmla="*/ 872558 h 936442"/>
                <a:gd name="connsiteX1" fmla="*/ 0 w 1003795"/>
                <a:gd name="connsiteY1" fmla="*/ 0 h 936442"/>
                <a:gd name="connsiteX2" fmla="*/ 1003795 w 1003795"/>
                <a:gd name="connsiteY2" fmla="*/ 936442 h 936442"/>
                <a:gd name="connsiteX3" fmla="*/ 176937 w 1003795"/>
                <a:gd name="connsiteY3" fmla="*/ 872558 h 936442"/>
                <a:gd name="connsiteX0" fmla="*/ 200013 w 1026871"/>
                <a:gd name="connsiteY0" fmla="*/ 875781 h 939665"/>
                <a:gd name="connsiteX1" fmla="*/ 0 w 1026871"/>
                <a:gd name="connsiteY1" fmla="*/ 0 h 939665"/>
                <a:gd name="connsiteX2" fmla="*/ 1026871 w 1026871"/>
                <a:gd name="connsiteY2" fmla="*/ 939665 h 939665"/>
                <a:gd name="connsiteX3" fmla="*/ 200013 w 1026871"/>
                <a:gd name="connsiteY3" fmla="*/ 875781 h 9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871" h="939665">
                  <a:moveTo>
                    <a:pt x="200013" y="875781"/>
                  </a:moveTo>
                  <a:lnTo>
                    <a:pt x="0" y="0"/>
                  </a:lnTo>
                  <a:lnTo>
                    <a:pt x="1026871" y="939665"/>
                  </a:lnTo>
                  <a:lnTo>
                    <a:pt x="200013" y="87578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Parallelogram 3"/>
            <p:cNvSpPr/>
            <p:nvPr/>
          </p:nvSpPr>
          <p:spPr>
            <a:xfrm>
              <a:off x="9887465" y="3957372"/>
              <a:ext cx="1320799" cy="724931"/>
            </a:xfrm>
            <a:custGeom>
              <a:avLst/>
              <a:gdLst>
                <a:gd name="connsiteX0" fmla="*/ 0 w 1339334"/>
                <a:gd name="connsiteY0" fmla="*/ 601363 h 601363"/>
                <a:gd name="connsiteX1" fmla="*/ 150341 w 1339334"/>
                <a:gd name="connsiteY1" fmla="*/ 0 h 601363"/>
                <a:gd name="connsiteX2" fmla="*/ 1339334 w 1339334"/>
                <a:gd name="connsiteY2" fmla="*/ 0 h 601363"/>
                <a:gd name="connsiteX3" fmla="*/ 1188993 w 1339334"/>
                <a:gd name="connsiteY3" fmla="*/ 601363 h 601363"/>
                <a:gd name="connsiteX4" fmla="*/ 0 w 1339334"/>
                <a:gd name="connsiteY4" fmla="*/ 601363 h 601363"/>
                <a:gd name="connsiteX0" fmla="*/ 0 w 1339334"/>
                <a:gd name="connsiteY0" fmla="*/ 601363 h 601363"/>
                <a:gd name="connsiteX1" fmla="*/ 35011 w 1339334"/>
                <a:gd name="connsiteY1" fmla="*/ 24713 h 601363"/>
                <a:gd name="connsiteX2" fmla="*/ 1339334 w 1339334"/>
                <a:gd name="connsiteY2" fmla="*/ 0 h 601363"/>
                <a:gd name="connsiteX3" fmla="*/ 1188993 w 1339334"/>
                <a:gd name="connsiteY3" fmla="*/ 601363 h 601363"/>
                <a:gd name="connsiteX4" fmla="*/ 0 w 1339334"/>
                <a:gd name="connsiteY4" fmla="*/ 601363 h 601363"/>
                <a:gd name="connsiteX0" fmla="*/ 0 w 1355810"/>
                <a:gd name="connsiteY0" fmla="*/ 774358 h 774358"/>
                <a:gd name="connsiteX1" fmla="*/ 35011 w 1355810"/>
                <a:gd name="connsiteY1" fmla="*/ 197708 h 774358"/>
                <a:gd name="connsiteX2" fmla="*/ 1355810 w 1355810"/>
                <a:gd name="connsiteY2" fmla="*/ 0 h 774358"/>
                <a:gd name="connsiteX3" fmla="*/ 1188993 w 1355810"/>
                <a:gd name="connsiteY3" fmla="*/ 774358 h 774358"/>
                <a:gd name="connsiteX4" fmla="*/ 0 w 1355810"/>
                <a:gd name="connsiteY4" fmla="*/ 774358 h 774358"/>
                <a:gd name="connsiteX0" fmla="*/ 0 w 1355810"/>
                <a:gd name="connsiteY0" fmla="*/ 774358 h 774358"/>
                <a:gd name="connsiteX1" fmla="*/ 35011 w 1355810"/>
                <a:gd name="connsiteY1" fmla="*/ 197708 h 774358"/>
                <a:gd name="connsiteX2" fmla="*/ 1355810 w 1355810"/>
                <a:gd name="connsiteY2" fmla="*/ 0 h 774358"/>
                <a:gd name="connsiteX3" fmla="*/ 941858 w 1355810"/>
                <a:gd name="connsiteY3" fmla="*/ 642553 h 774358"/>
                <a:gd name="connsiteX4" fmla="*/ 0 w 1355810"/>
                <a:gd name="connsiteY4" fmla="*/ 774358 h 774358"/>
                <a:gd name="connsiteX0" fmla="*/ 137983 w 1320799"/>
                <a:gd name="connsiteY0" fmla="*/ 642553 h 642553"/>
                <a:gd name="connsiteX1" fmla="*/ 0 w 1320799"/>
                <a:gd name="connsiteY1" fmla="*/ 197708 h 642553"/>
                <a:gd name="connsiteX2" fmla="*/ 1320799 w 1320799"/>
                <a:gd name="connsiteY2" fmla="*/ 0 h 642553"/>
                <a:gd name="connsiteX3" fmla="*/ 906847 w 1320799"/>
                <a:gd name="connsiteY3" fmla="*/ 642553 h 642553"/>
                <a:gd name="connsiteX4" fmla="*/ 137983 w 1320799"/>
                <a:gd name="connsiteY4" fmla="*/ 642553 h 642553"/>
                <a:gd name="connsiteX0" fmla="*/ 113270 w 1320799"/>
                <a:gd name="connsiteY0" fmla="*/ 691980 h 691980"/>
                <a:gd name="connsiteX1" fmla="*/ 0 w 1320799"/>
                <a:gd name="connsiteY1" fmla="*/ 197708 h 691980"/>
                <a:gd name="connsiteX2" fmla="*/ 1320799 w 1320799"/>
                <a:gd name="connsiteY2" fmla="*/ 0 h 691980"/>
                <a:gd name="connsiteX3" fmla="*/ 906847 w 1320799"/>
                <a:gd name="connsiteY3" fmla="*/ 642553 h 691980"/>
                <a:gd name="connsiteX4" fmla="*/ 113270 w 1320799"/>
                <a:gd name="connsiteY4" fmla="*/ 691980 h 691980"/>
                <a:gd name="connsiteX0" fmla="*/ 113270 w 1320799"/>
                <a:gd name="connsiteY0" fmla="*/ 724931 h 724931"/>
                <a:gd name="connsiteX1" fmla="*/ 0 w 1320799"/>
                <a:gd name="connsiteY1" fmla="*/ 197708 h 724931"/>
                <a:gd name="connsiteX2" fmla="*/ 1320799 w 1320799"/>
                <a:gd name="connsiteY2" fmla="*/ 0 h 724931"/>
                <a:gd name="connsiteX3" fmla="*/ 906847 w 1320799"/>
                <a:gd name="connsiteY3" fmla="*/ 642553 h 724931"/>
                <a:gd name="connsiteX4" fmla="*/ 113270 w 1320799"/>
                <a:gd name="connsiteY4" fmla="*/ 724931 h 724931"/>
                <a:gd name="connsiteX0" fmla="*/ 113270 w 1320799"/>
                <a:gd name="connsiteY0" fmla="*/ 724931 h 724931"/>
                <a:gd name="connsiteX1" fmla="*/ 0 w 1320799"/>
                <a:gd name="connsiteY1" fmla="*/ 197708 h 724931"/>
                <a:gd name="connsiteX2" fmla="*/ 1320799 w 1320799"/>
                <a:gd name="connsiteY2" fmla="*/ 0 h 724931"/>
                <a:gd name="connsiteX3" fmla="*/ 832707 w 1320799"/>
                <a:gd name="connsiteY3" fmla="*/ 601363 h 724931"/>
                <a:gd name="connsiteX4" fmla="*/ 113270 w 1320799"/>
                <a:gd name="connsiteY4" fmla="*/ 724931 h 72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799" h="724931">
                  <a:moveTo>
                    <a:pt x="113270" y="724931"/>
                  </a:moveTo>
                  <a:lnTo>
                    <a:pt x="0" y="197708"/>
                  </a:lnTo>
                  <a:lnTo>
                    <a:pt x="1320799" y="0"/>
                  </a:lnTo>
                  <a:lnTo>
                    <a:pt x="832707" y="601363"/>
                  </a:lnTo>
                  <a:lnTo>
                    <a:pt x="113270" y="724931"/>
                  </a:lnTo>
                  <a:close/>
                </a:path>
              </a:pathLst>
            </a:cu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0" name="Isosceles Triangle 19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reeform 15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33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-www.elastic.co/v3/assets/bltefdd0b53724fa2ce/blt4810b2ec2998fbd6/5ca68a5fce43ee1933311a16/reporting_no_zoom-optimize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709612"/>
            <a:ext cx="952500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99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87" y="1181100"/>
            <a:ext cx="8701733" cy="51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851207" y="2064314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17997" y="743881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19711" y="102433"/>
            <a:ext cx="746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45825" y="-9089"/>
            <a:ext cx="4242050" cy="5313383"/>
            <a:chOff x="7145825" y="-9089"/>
            <a:chExt cx="4242050" cy="531338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3" t="15319" r="5414" b="15036"/>
            <a:stretch/>
          </p:blipFill>
          <p:spPr>
            <a:xfrm rot="10800000" flipH="1">
              <a:off x="7145825" y="-9089"/>
              <a:ext cx="4242050" cy="531338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9372705" y="4620218"/>
              <a:ext cx="7302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spc="1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08</a:t>
              </a:r>
              <a:endParaRPr lang="en-US" sz="28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91248" y="3428046"/>
              <a:ext cx="5287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07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4070" y="2104776"/>
              <a:ext cx="5610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06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354957" y="788415"/>
              <a:ext cx="5400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05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212548" y="4573223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....................................................................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89285" y="3393278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8147" y="661812"/>
            <a:ext cx="341320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OFFLINE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FORMS SAVING AND  ONLINE SYNC CAPABILITIES</a:t>
            </a:r>
          </a:p>
          <a:p>
            <a:pPr algn="r">
              <a:lnSpc>
                <a:spcPts val="2100"/>
              </a:lnSpc>
            </a:pPr>
            <a:endParaRPr lang="en-US" sz="2000" b="1" spc="160" dirty="0">
              <a:solidFill>
                <a:prstClr val="black"/>
              </a:solidFill>
              <a:latin typeface="Simplifica" panose="02000000000000000000" pitchFamily="2" charset="0"/>
              <a:ea typeface="SimHei" panose="02010609060101010101" pitchFamily="49" charset="-122"/>
              <a:cs typeface="Open Sans Extrabold" panose="020B0906030804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93272" y="4552379"/>
            <a:ext cx="379457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APP DEV USING ASP.NET, MS 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SQL &amp;.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lnSpc>
                <a:spcPts val="2100"/>
              </a:lnSpc>
            </a:pP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MOBILE 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DEV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USING REACT 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NATIVE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0664" y="3318049"/>
            <a:ext cx="356606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fr-FR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INTEGRATION </a:t>
            </a:r>
            <a:r>
              <a:rPr lang="fr-FR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WITH OTHER PARTNER SYSTEMS 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712407" y="608186"/>
            <a:ext cx="0" cy="825548"/>
          </a:xfrm>
          <a:prstGeom prst="line">
            <a:avLst/>
          </a:prstGeom>
          <a:ln w="50800">
            <a:solidFill>
              <a:srgbClr val="FD4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12407" y="1877348"/>
            <a:ext cx="0" cy="825548"/>
          </a:xfrm>
          <a:prstGeom prst="line">
            <a:avLst/>
          </a:prstGeom>
          <a:ln w="50800">
            <a:solidFill>
              <a:srgbClr val="FD7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12407" y="3218442"/>
            <a:ext cx="0" cy="825548"/>
          </a:xfrm>
          <a:prstGeom prst="line">
            <a:avLst/>
          </a:prstGeom>
          <a:ln w="50800">
            <a:solidFill>
              <a:srgbClr val="15B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01305" y="4402404"/>
            <a:ext cx="0" cy="825548"/>
          </a:xfrm>
          <a:prstGeom prst="line">
            <a:avLst/>
          </a:prstGeom>
          <a:ln w="50800">
            <a:solidFill>
              <a:srgbClr val="2EB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94245" y="788415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89248" y="1998119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94245" y="3279997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89248" y="4554096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 39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6" name="Isosceles Triangle 45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Isosceles Triangle 46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1" name="Straight Connector 50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12671" y="2092158"/>
            <a:ext cx="3498678" cy="337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GEO ENABLED 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212550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9104" y="-11577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85937" y="29409"/>
            <a:ext cx="8406063" cy="604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SMART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FARM PRODUCTIVITY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69" y="1198043"/>
            <a:ext cx="7915275" cy="457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5" y="-11576"/>
            <a:ext cx="339611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847987" y="5423"/>
            <a:ext cx="6082520" cy="604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ADMIN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USER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9" y="1087768"/>
            <a:ext cx="76104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92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85937" y="109870"/>
            <a:ext cx="8406063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SUPPORT</a:t>
            </a: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ENGINEER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(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FS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91" y="860577"/>
            <a:ext cx="7477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51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76625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5937" y="109870"/>
            <a:ext cx="8406063" cy="604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CENTER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MANAGER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937" y="1585912"/>
            <a:ext cx="79152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9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76625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85937" y="109870"/>
            <a:ext cx="8406063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AREA MANAGER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AND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SECTION MANAGER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89" y="1170620"/>
            <a:ext cx="8015579" cy="1978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89" y="3725832"/>
            <a:ext cx="8029469" cy="26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8309</TotalTime>
  <Words>1215</Words>
  <Application>Microsoft Office PowerPoint</Application>
  <PresentationFormat>Widescreen</PresentationFormat>
  <Paragraphs>256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0" baseType="lpstr">
      <vt:lpstr>Archivo Black</vt:lpstr>
      <vt:lpstr>Arial</vt:lpstr>
      <vt:lpstr>Bebas Neue</vt:lpstr>
      <vt:lpstr>Calibri</vt:lpstr>
      <vt:lpstr>Calibri Light</vt:lpstr>
      <vt:lpstr>Gungsuh</vt:lpstr>
      <vt:lpstr>Open Sans Extrabold</vt:lpstr>
      <vt:lpstr>Open Sans Semibold</vt:lpstr>
      <vt:lpstr>Raleway Black</vt:lpstr>
      <vt:lpstr>Raleway ExtraBold</vt:lpstr>
      <vt:lpstr>Raleway Light</vt:lpstr>
      <vt:lpstr>Raleway Medium</vt:lpstr>
      <vt:lpstr>Raleway SemiBold</vt:lpstr>
      <vt:lpstr>SimHei</vt:lpstr>
      <vt:lpstr>Simplifica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Shibu-Verbat</dc:creator>
  <cp:lastModifiedBy>Verbat</cp:lastModifiedBy>
  <cp:revision>914</cp:revision>
  <dcterms:created xsi:type="dcterms:W3CDTF">2018-10-04T10:08:31Z</dcterms:created>
  <dcterms:modified xsi:type="dcterms:W3CDTF">2020-09-16T08:40:15Z</dcterms:modified>
</cp:coreProperties>
</file>